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88" r:id="rId2"/>
    <p:sldId id="262" r:id="rId3"/>
    <p:sldId id="297" r:id="rId4"/>
    <p:sldId id="298" r:id="rId5"/>
    <p:sldId id="287" r:id="rId6"/>
    <p:sldId id="305" r:id="rId7"/>
    <p:sldId id="301" r:id="rId8"/>
    <p:sldId id="293" r:id="rId9"/>
    <p:sldId id="299" r:id="rId10"/>
    <p:sldId id="302" r:id="rId11"/>
    <p:sldId id="296" r:id="rId12"/>
    <p:sldId id="300" r:id="rId13"/>
    <p:sldId id="257" r:id="rId14"/>
    <p:sldId id="263" r:id="rId15"/>
    <p:sldId id="264" r:id="rId16"/>
    <p:sldId id="290" r:id="rId17"/>
    <p:sldId id="294" r:id="rId18"/>
    <p:sldId id="273" r:id="rId19"/>
    <p:sldId id="274" r:id="rId20"/>
    <p:sldId id="281" r:id="rId21"/>
    <p:sldId id="275" r:id="rId22"/>
    <p:sldId id="270" r:id="rId23"/>
    <p:sldId id="283" r:id="rId24"/>
    <p:sldId id="271" r:id="rId25"/>
    <p:sldId id="266" r:id="rId26"/>
    <p:sldId id="285" r:id="rId27"/>
    <p:sldId id="284" r:id="rId28"/>
    <p:sldId id="277" r:id="rId29"/>
    <p:sldId id="282" r:id="rId30"/>
    <p:sldId id="292" r:id="rId3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6091"/>
    <a:srgbClr val="245590"/>
    <a:srgbClr val="003399"/>
    <a:srgbClr val="2B6790"/>
    <a:srgbClr val="3A7DCE"/>
    <a:srgbClr val="216BFF"/>
    <a:srgbClr val="004F9E"/>
    <a:srgbClr val="004DE6"/>
    <a:srgbClr val="2B67AF"/>
    <a:srgbClr val="007E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869" y="-187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5" d="100"/>
          <a:sy n="75" d="100"/>
        </p:scale>
        <p:origin x="-2172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C713A6-0B00-48E2-93FF-15F9CE4E84F6}" type="doc">
      <dgm:prSet loTypeId="urn:microsoft.com/office/officeart/2005/8/layout/vList5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FFE3A597-0AA6-419A-BC41-F5CE5BDCBE36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Arial Narrow" pitchFamily="34" charset="0"/>
            </a:rPr>
            <a:t>повышение инвестиционной привлекательности города</a:t>
          </a:r>
          <a:endParaRPr lang="ru-RU" sz="2400" b="1" dirty="0">
            <a:solidFill>
              <a:schemeClr val="tx1"/>
            </a:solidFill>
            <a:latin typeface="Arial Narrow" pitchFamily="34" charset="0"/>
            <a:cs typeface="Arial" pitchFamily="34" charset="0"/>
          </a:endParaRPr>
        </a:p>
      </dgm:t>
    </dgm:pt>
    <dgm:pt modelId="{C6B6CB6F-AEA9-4D2F-92F3-7BC2D6A4B87B}" type="parTrans" cxnId="{1FC933DF-0CF8-4496-9345-11DFFC72538F}">
      <dgm:prSet/>
      <dgm:spPr/>
      <dgm:t>
        <a:bodyPr/>
        <a:lstStyle/>
        <a:p>
          <a:endParaRPr lang="ru-RU" sz="2400" b="1">
            <a:solidFill>
              <a:schemeClr val="tx1"/>
            </a:solidFill>
            <a:latin typeface="Arial Narrow" pitchFamily="34" charset="0"/>
          </a:endParaRPr>
        </a:p>
      </dgm:t>
    </dgm:pt>
    <dgm:pt modelId="{78FEB7D7-DF61-4EAD-AFB2-D0D50060DFE9}" type="sibTrans" cxnId="{1FC933DF-0CF8-4496-9345-11DFFC72538F}">
      <dgm:prSet/>
      <dgm:spPr/>
      <dgm:t>
        <a:bodyPr/>
        <a:lstStyle/>
        <a:p>
          <a:endParaRPr lang="ru-RU" sz="2400" b="1">
            <a:solidFill>
              <a:schemeClr val="tx1"/>
            </a:solidFill>
            <a:latin typeface="Arial Narrow" pitchFamily="34" charset="0"/>
          </a:endParaRPr>
        </a:p>
      </dgm:t>
    </dgm:pt>
    <dgm:pt modelId="{E651949E-F345-41BA-872A-95744700D054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Arial Narrow" pitchFamily="34" charset="0"/>
            </a:rPr>
            <a:t>привлечение в моногород инвесторов</a:t>
          </a:r>
          <a:endParaRPr lang="ru-RU" sz="2400" b="1" dirty="0">
            <a:solidFill>
              <a:schemeClr val="tx1"/>
            </a:solidFill>
            <a:latin typeface="Arial Narrow" pitchFamily="34" charset="0"/>
            <a:cs typeface="Arial" pitchFamily="34" charset="0"/>
          </a:endParaRPr>
        </a:p>
      </dgm:t>
    </dgm:pt>
    <dgm:pt modelId="{7BA5C1CC-F2E5-4C17-9E3E-491067F81767}" type="parTrans" cxnId="{F379BA01-38BD-45FD-9B22-F75AE303B60F}">
      <dgm:prSet/>
      <dgm:spPr/>
      <dgm:t>
        <a:bodyPr/>
        <a:lstStyle/>
        <a:p>
          <a:endParaRPr lang="ru-RU" sz="2400" b="1">
            <a:solidFill>
              <a:schemeClr val="tx1"/>
            </a:solidFill>
            <a:latin typeface="Arial Narrow" pitchFamily="34" charset="0"/>
          </a:endParaRPr>
        </a:p>
      </dgm:t>
    </dgm:pt>
    <dgm:pt modelId="{3242BD39-5DFA-4E6A-9E1F-2DDF5EDCC935}" type="sibTrans" cxnId="{F379BA01-38BD-45FD-9B22-F75AE303B60F}">
      <dgm:prSet/>
      <dgm:spPr/>
      <dgm:t>
        <a:bodyPr/>
        <a:lstStyle/>
        <a:p>
          <a:endParaRPr lang="ru-RU" sz="2400" b="1">
            <a:solidFill>
              <a:schemeClr val="tx1"/>
            </a:solidFill>
            <a:latin typeface="Arial Narrow" pitchFamily="34" charset="0"/>
          </a:endParaRPr>
        </a:p>
      </dgm:t>
    </dgm:pt>
    <dgm:pt modelId="{B7C2F535-DFA6-475F-98CB-3B529FCBA998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Arial Narrow" pitchFamily="34" charset="0"/>
            </a:rPr>
            <a:t>реализация новых инвестиционных проектов</a:t>
          </a:r>
          <a:endParaRPr lang="ru-RU" sz="2400" b="1" dirty="0">
            <a:solidFill>
              <a:schemeClr val="tx1"/>
            </a:solidFill>
            <a:latin typeface="Arial Narrow" pitchFamily="34" charset="0"/>
            <a:cs typeface="Arial" pitchFamily="34" charset="0"/>
          </a:endParaRPr>
        </a:p>
      </dgm:t>
    </dgm:pt>
    <dgm:pt modelId="{6A5F8A87-2497-41BD-8552-59F9798713E9}" type="parTrans" cxnId="{A8601AA0-2C61-4518-997D-F96D441C0A65}">
      <dgm:prSet/>
      <dgm:spPr/>
      <dgm:t>
        <a:bodyPr/>
        <a:lstStyle/>
        <a:p>
          <a:endParaRPr lang="ru-RU" sz="2400" b="1">
            <a:solidFill>
              <a:schemeClr val="tx1"/>
            </a:solidFill>
            <a:latin typeface="Arial Narrow" pitchFamily="34" charset="0"/>
          </a:endParaRPr>
        </a:p>
      </dgm:t>
    </dgm:pt>
    <dgm:pt modelId="{D3286CA8-8AF4-4893-B06C-2577330CAFF0}" type="sibTrans" cxnId="{A8601AA0-2C61-4518-997D-F96D441C0A65}">
      <dgm:prSet/>
      <dgm:spPr/>
      <dgm:t>
        <a:bodyPr/>
        <a:lstStyle/>
        <a:p>
          <a:endParaRPr lang="ru-RU" sz="2400" b="1">
            <a:solidFill>
              <a:schemeClr val="tx1"/>
            </a:solidFill>
            <a:latin typeface="Arial Narrow" pitchFamily="34" charset="0"/>
          </a:endParaRPr>
        </a:p>
      </dgm:t>
    </dgm:pt>
    <dgm:pt modelId="{413F93C9-28D6-472C-AED9-0CB501ABFFA9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Arial Narrow" pitchFamily="34" charset="0"/>
            </a:rPr>
            <a:t>создание новых рабочих мест</a:t>
          </a:r>
          <a:endParaRPr lang="ru-RU" sz="2400" b="1" dirty="0">
            <a:solidFill>
              <a:schemeClr val="tx1"/>
            </a:solidFill>
            <a:latin typeface="Arial Narrow" pitchFamily="34" charset="0"/>
            <a:cs typeface="Arial" pitchFamily="34" charset="0"/>
          </a:endParaRPr>
        </a:p>
      </dgm:t>
    </dgm:pt>
    <dgm:pt modelId="{7258297C-4D16-4CF7-91EF-84E6B3C9C19D}" type="parTrans" cxnId="{06350B4B-7AFB-4454-A477-F17169CFA4F8}">
      <dgm:prSet/>
      <dgm:spPr/>
      <dgm:t>
        <a:bodyPr/>
        <a:lstStyle/>
        <a:p>
          <a:endParaRPr lang="ru-RU" sz="2400" b="1">
            <a:solidFill>
              <a:schemeClr val="tx1"/>
            </a:solidFill>
            <a:latin typeface="Arial Narrow" pitchFamily="34" charset="0"/>
          </a:endParaRPr>
        </a:p>
      </dgm:t>
    </dgm:pt>
    <dgm:pt modelId="{215048A0-45D9-4006-AD53-700F65FC6173}" type="sibTrans" cxnId="{06350B4B-7AFB-4454-A477-F17169CFA4F8}">
      <dgm:prSet/>
      <dgm:spPr/>
      <dgm:t>
        <a:bodyPr/>
        <a:lstStyle/>
        <a:p>
          <a:endParaRPr lang="ru-RU" sz="2400" b="1">
            <a:solidFill>
              <a:schemeClr val="tx1"/>
            </a:solidFill>
            <a:latin typeface="Arial Narrow" pitchFamily="34" charset="0"/>
          </a:endParaRPr>
        </a:p>
      </dgm:t>
    </dgm:pt>
    <dgm:pt modelId="{8359CF76-A5C8-4644-959F-42EA797AA83F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Arial Narrow" pitchFamily="34" charset="0"/>
              <a:cs typeface="Arial" pitchFamily="34" charset="0"/>
            </a:rPr>
            <a:t>уход от монозависимости</a:t>
          </a:r>
          <a:endParaRPr lang="ru-RU" sz="2400" b="1" dirty="0">
            <a:solidFill>
              <a:schemeClr val="tx1"/>
            </a:solidFill>
            <a:latin typeface="Arial Narrow" pitchFamily="34" charset="0"/>
            <a:cs typeface="Arial" pitchFamily="34" charset="0"/>
          </a:endParaRPr>
        </a:p>
      </dgm:t>
    </dgm:pt>
    <dgm:pt modelId="{0FF056BA-31B7-46D3-A5BC-EA40C2945B68}" type="parTrans" cxnId="{40423D64-E75E-4E67-BF2D-D37EE914D23E}">
      <dgm:prSet/>
      <dgm:spPr/>
      <dgm:t>
        <a:bodyPr/>
        <a:lstStyle/>
        <a:p>
          <a:endParaRPr lang="ru-RU" sz="2400" b="1">
            <a:solidFill>
              <a:schemeClr val="tx1"/>
            </a:solidFill>
            <a:latin typeface="Arial Narrow" pitchFamily="34" charset="0"/>
          </a:endParaRPr>
        </a:p>
      </dgm:t>
    </dgm:pt>
    <dgm:pt modelId="{15160617-D07A-4716-9677-603CDF7111F7}" type="sibTrans" cxnId="{40423D64-E75E-4E67-BF2D-D37EE914D23E}">
      <dgm:prSet/>
      <dgm:spPr/>
      <dgm:t>
        <a:bodyPr/>
        <a:lstStyle/>
        <a:p>
          <a:endParaRPr lang="ru-RU" sz="2400" b="1">
            <a:solidFill>
              <a:schemeClr val="tx1"/>
            </a:solidFill>
            <a:latin typeface="Arial Narrow" pitchFamily="34" charset="0"/>
          </a:endParaRPr>
        </a:p>
      </dgm:t>
    </dgm:pt>
    <dgm:pt modelId="{1DB021D3-D5E9-418A-8A83-58BD7AD34769}" type="pres">
      <dgm:prSet presAssocID="{91C713A6-0B00-48E2-93FF-15F9CE4E84F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0365DF-5914-4D42-8B4C-9357EFD93C58}" type="pres">
      <dgm:prSet presAssocID="{FFE3A597-0AA6-419A-BC41-F5CE5BDCBE36}" presName="linNode" presStyleCnt="0"/>
      <dgm:spPr/>
      <dgm:t>
        <a:bodyPr/>
        <a:lstStyle/>
        <a:p>
          <a:endParaRPr lang="ru-RU"/>
        </a:p>
      </dgm:t>
    </dgm:pt>
    <dgm:pt modelId="{A7509EA1-2064-4CA2-8227-494B881AC82D}" type="pres">
      <dgm:prSet presAssocID="{FFE3A597-0AA6-419A-BC41-F5CE5BDCBE36}" presName="parentText" presStyleLbl="node1" presStyleIdx="0" presStyleCnt="5" custScaleX="2685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AA3CF7-9E5D-43F2-8717-34CD1DC23C30}" type="pres">
      <dgm:prSet presAssocID="{78FEB7D7-DF61-4EAD-AFB2-D0D50060DFE9}" presName="sp" presStyleCnt="0"/>
      <dgm:spPr/>
      <dgm:t>
        <a:bodyPr/>
        <a:lstStyle/>
        <a:p>
          <a:endParaRPr lang="ru-RU"/>
        </a:p>
      </dgm:t>
    </dgm:pt>
    <dgm:pt modelId="{38F6FD18-DEFD-4279-8DF6-581BD31DB650}" type="pres">
      <dgm:prSet presAssocID="{E651949E-F345-41BA-872A-95744700D054}" presName="linNode" presStyleCnt="0"/>
      <dgm:spPr/>
      <dgm:t>
        <a:bodyPr/>
        <a:lstStyle/>
        <a:p>
          <a:endParaRPr lang="ru-RU"/>
        </a:p>
      </dgm:t>
    </dgm:pt>
    <dgm:pt modelId="{4905C9C4-F9E9-4445-9357-5DE1B8EF4547}" type="pres">
      <dgm:prSet presAssocID="{E651949E-F345-41BA-872A-95744700D054}" presName="parentText" presStyleLbl="node1" presStyleIdx="1" presStyleCnt="5" custScaleX="268519" custLinFactNeighborX="0" custLinFactNeighborY="1042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DBF338-C40A-45FB-99BE-597E96552B5C}" type="pres">
      <dgm:prSet presAssocID="{3242BD39-5DFA-4E6A-9E1F-2DDF5EDCC935}" presName="sp" presStyleCnt="0"/>
      <dgm:spPr/>
      <dgm:t>
        <a:bodyPr/>
        <a:lstStyle/>
        <a:p>
          <a:endParaRPr lang="ru-RU"/>
        </a:p>
      </dgm:t>
    </dgm:pt>
    <dgm:pt modelId="{C61B619C-582D-4D11-8D55-0E505E426651}" type="pres">
      <dgm:prSet presAssocID="{B7C2F535-DFA6-475F-98CB-3B529FCBA998}" presName="linNode" presStyleCnt="0"/>
      <dgm:spPr/>
      <dgm:t>
        <a:bodyPr/>
        <a:lstStyle/>
        <a:p>
          <a:endParaRPr lang="ru-RU"/>
        </a:p>
      </dgm:t>
    </dgm:pt>
    <dgm:pt modelId="{552B3960-24C4-43B3-B4F8-717BE8DF0011}" type="pres">
      <dgm:prSet presAssocID="{B7C2F535-DFA6-475F-98CB-3B529FCBA998}" presName="parentText" presStyleLbl="node1" presStyleIdx="2" presStyleCnt="5" custScaleX="26851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16918C-F748-494A-97FF-16840D7271EB}" type="pres">
      <dgm:prSet presAssocID="{D3286CA8-8AF4-4893-B06C-2577330CAFF0}" presName="sp" presStyleCnt="0"/>
      <dgm:spPr/>
      <dgm:t>
        <a:bodyPr/>
        <a:lstStyle/>
        <a:p>
          <a:endParaRPr lang="ru-RU"/>
        </a:p>
      </dgm:t>
    </dgm:pt>
    <dgm:pt modelId="{18E68E0F-6A23-4D06-85B0-9E01A4820627}" type="pres">
      <dgm:prSet presAssocID="{413F93C9-28D6-472C-AED9-0CB501ABFFA9}" presName="linNode" presStyleCnt="0"/>
      <dgm:spPr/>
      <dgm:t>
        <a:bodyPr/>
        <a:lstStyle/>
        <a:p>
          <a:endParaRPr lang="ru-RU"/>
        </a:p>
      </dgm:t>
    </dgm:pt>
    <dgm:pt modelId="{D2A6AB8E-3C3C-4DB3-A6D0-9D1560BEB6C9}" type="pres">
      <dgm:prSet presAssocID="{413F93C9-28D6-472C-AED9-0CB501ABFFA9}" presName="parentText" presStyleLbl="node1" presStyleIdx="3" presStyleCnt="5" custScaleX="2685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7A49A0-DADA-44B4-BD4A-B510B304D066}" type="pres">
      <dgm:prSet presAssocID="{215048A0-45D9-4006-AD53-700F65FC6173}" presName="sp" presStyleCnt="0"/>
      <dgm:spPr/>
      <dgm:t>
        <a:bodyPr/>
        <a:lstStyle/>
        <a:p>
          <a:endParaRPr lang="ru-RU"/>
        </a:p>
      </dgm:t>
    </dgm:pt>
    <dgm:pt modelId="{76577111-C39C-4869-A2B4-64C182DCBBBD}" type="pres">
      <dgm:prSet presAssocID="{8359CF76-A5C8-4644-959F-42EA797AA83F}" presName="linNode" presStyleCnt="0"/>
      <dgm:spPr/>
      <dgm:t>
        <a:bodyPr/>
        <a:lstStyle/>
        <a:p>
          <a:endParaRPr lang="ru-RU"/>
        </a:p>
      </dgm:t>
    </dgm:pt>
    <dgm:pt modelId="{59749E0C-003E-4392-A7A2-C82A62C01060}" type="pres">
      <dgm:prSet presAssocID="{8359CF76-A5C8-4644-959F-42EA797AA83F}" presName="parentText" presStyleLbl="node1" presStyleIdx="4" presStyleCnt="5" custScaleX="268519" custLinFactNeighborX="0" custLinFactNeighborY="6167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8CD90BD-0CFF-4482-875D-5C8A35ABA7A2}" type="presOf" srcId="{FFE3A597-0AA6-419A-BC41-F5CE5BDCBE36}" destId="{A7509EA1-2064-4CA2-8227-494B881AC82D}" srcOrd="0" destOrd="0" presId="urn:microsoft.com/office/officeart/2005/8/layout/vList5"/>
    <dgm:cxn modelId="{06350B4B-7AFB-4454-A477-F17169CFA4F8}" srcId="{91C713A6-0B00-48E2-93FF-15F9CE4E84F6}" destId="{413F93C9-28D6-472C-AED9-0CB501ABFFA9}" srcOrd="3" destOrd="0" parTransId="{7258297C-4D16-4CF7-91EF-84E6B3C9C19D}" sibTransId="{215048A0-45D9-4006-AD53-700F65FC6173}"/>
    <dgm:cxn modelId="{7C710406-02F7-4DE9-B90B-F00A267BA683}" type="presOf" srcId="{E651949E-F345-41BA-872A-95744700D054}" destId="{4905C9C4-F9E9-4445-9357-5DE1B8EF4547}" srcOrd="0" destOrd="0" presId="urn:microsoft.com/office/officeart/2005/8/layout/vList5"/>
    <dgm:cxn modelId="{1FC933DF-0CF8-4496-9345-11DFFC72538F}" srcId="{91C713A6-0B00-48E2-93FF-15F9CE4E84F6}" destId="{FFE3A597-0AA6-419A-BC41-F5CE5BDCBE36}" srcOrd="0" destOrd="0" parTransId="{C6B6CB6F-AEA9-4D2F-92F3-7BC2D6A4B87B}" sibTransId="{78FEB7D7-DF61-4EAD-AFB2-D0D50060DFE9}"/>
    <dgm:cxn modelId="{CBD03C7E-BB4C-4679-96A5-B71B3752F3B8}" type="presOf" srcId="{8359CF76-A5C8-4644-959F-42EA797AA83F}" destId="{59749E0C-003E-4392-A7A2-C82A62C01060}" srcOrd="0" destOrd="0" presId="urn:microsoft.com/office/officeart/2005/8/layout/vList5"/>
    <dgm:cxn modelId="{40423D64-E75E-4E67-BF2D-D37EE914D23E}" srcId="{91C713A6-0B00-48E2-93FF-15F9CE4E84F6}" destId="{8359CF76-A5C8-4644-959F-42EA797AA83F}" srcOrd="4" destOrd="0" parTransId="{0FF056BA-31B7-46D3-A5BC-EA40C2945B68}" sibTransId="{15160617-D07A-4716-9677-603CDF7111F7}"/>
    <dgm:cxn modelId="{B7892264-DB8B-4FD2-8BEB-F27E4AA4B71B}" type="presOf" srcId="{413F93C9-28D6-472C-AED9-0CB501ABFFA9}" destId="{D2A6AB8E-3C3C-4DB3-A6D0-9D1560BEB6C9}" srcOrd="0" destOrd="0" presId="urn:microsoft.com/office/officeart/2005/8/layout/vList5"/>
    <dgm:cxn modelId="{F379BA01-38BD-45FD-9B22-F75AE303B60F}" srcId="{91C713A6-0B00-48E2-93FF-15F9CE4E84F6}" destId="{E651949E-F345-41BA-872A-95744700D054}" srcOrd="1" destOrd="0" parTransId="{7BA5C1CC-F2E5-4C17-9E3E-491067F81767}" sibTransId="{3242BD39-5DFA-4E6A-9E1F-2DDF5EDCC935}"/>
    <dgm:cxn modelId="{EB9FFA51-ADB1-4D6E-B294-7BC049C10970}" type="presOf" srcId="{91C713A6-0B00-48E2-93FF-15F9CE4E84F6}" destId="{1DB021D3-D5E9-418A-8A83-58BD7AD34769}" srcOrd="0" destOrd="0" presId="urn:microsoft.com/office/officeart/2005/8/layout/vList5"/>
    <dgm:cxn modelId="{F52966A7-7A24-4E35-B30E-08545036792B}" type="presOf" srcId="{B7C2F535-DFA6-475F-98CB-3B529FCBA998}" destId="{552B3960-24C4-43B3-B4F8-717BE8DF0011}" srcOrd="0" destOrd="0" presId="urn:microsoft.com/office/officeart/2005/8/layout/vList5"/>
    <dgm:cxn modelId="{A8601AA0-2C61-4518-997D-F96D441C0A65}" srcId="{91C713A6-0B00-48E2-93FF-15F9CE4E84F6}" destId="{B7C2F535-DFA6-475F-98CB-3B529FCBA998}" srcOrd="2" destOrd="0" parTransId="{6A5F8A87-2497-41BD-8552-59F9798713E9}" sibTransId="{D3286CA8-8AF4-4893-B06C-2577330CAFF0}"/>
    <dgm:cxn modelId="{7D05B980-22B0-4919-94EC-FA57F561A83E}" type="presParOf" srcId="{1DB021D3-D5E9-418A-8A83-58BD7AD34769}" destId="{5F0365DF-5914-4D42-8B4C-9357EFD93C58}" srcOrd="0" destOrd="0" presId="urn:microsoft.com/office/officeart/2005/8/layout/vList5"/>
    <dgm:cxn modelId="{18487491-7F56-40FB-BCCC-486DFF394417}" type="presParOf" srcId="{5F0365DF-5914-4D42-8B4C-9357EFD93C58}" destId="{A7509EA1-2064-4CA2-8227-494B881AC82D}" srcOrd="0" destOrd="0" presId="urn:microsoft.com/office/officeart/2005/8/layout/vList5"/>
    <dgm:cxn modelId="{116B8D6E-662B-4186-9A6F-C55D7738EDA5}" type="presParOf" srcId="{1DB021D3-D5E9-418A-8A83-58BD7AD34769}" destId="{23AA3CF7-9E5D-43F2-8717-34CD1DC23C30}" srcOrd="1" destOrd="0" presId="urn:microsoft.com/office/officeart/2005/8/layout/vList5"/>
    <dgm:cxn modelId="{BB3EAC8A-F4F1-424B-AD61-550536A4AC40}" type="presParOf" srcId="{1DB021D3-D5E9-418A-8A83-58BD7AD34769}" destId="{38F6FD18-DEFD-4279-8DF6-581BD31DB650}" srcOrd="2" destOrd="0" presId="urn:microsoft.com/office/officeart/2005/8/layout/vList5"/>
    <dgm:cxn modelId="{063ED68D-ECEC-4620-BBBC-8C22CCE9F0C0}" type="presParOf" srcId="{38F6FD18-DEFD-4279-8DF6-581BD31DB650}" destId="{4905C9C4-F9E9-4445-9357-5DE1B8EF4547}" srcOrd="0" destOrd="0" presId="urn:microsoft.com/office/officeart/2005/8/layout/vList5"/>
    <dgm:cxn modelId="{BAFEC07A-2A00-4BA7-87FB-A3FE6668EDF6}" type="presParOf" srcId="{1DB021D3-D5E9-418A-8A83-58BD7AD34769}" destId="{5CDBF338-C40A-45FB-99BE-597E96552B5C}" srcOrd="3" destOrd="0" presId="urn:microsoft.com/office/officeart/2005/8/layout/vList5"/>
    <dgm:cxn modelId="{E0E4F5A2-9418-40A0-A711-560A28A2D823}" type="presParOf" srcId="{1DB021D3-D5E9-418A-8A83-58BD7AD34769}" destId="{C61B619C-582D-4D11-8D55-0E505E426651}" srcOrd="4" destOrd="0" presId="urn:microsoft.com/office/officeart/2005/8/layout/vList5"/>
    <dgm:cxn modelId="{9B90B41F-9461-461A-8D60-9C24B920D1C3}" type="presParOf" srcId="{C61B619C-582D-4D11-8D55-0E505E426651}" destId="{552B3960-24C4-43B3-B4F8-717BE8DF0011}" srcOrd="0" destOrd="0" presId="urn:microsoft.com/office/officeart/2005/8/layout/vList5"/>
    <dgm:cxn modelId="{EA5D821D-84FC-4D00-9D88-49147FA46C2C}" type="presParOf" srcId="{1DB021D3-D5E9-418A-8A83-58BD7AD34769}" destId="{7416918C-F748-494A-97FF-16840D7271EB}" srcOrd="5" destOrd="0" presId="urn:microsoft.com/office/officeart/2005/8/layout/vList5"/>
    <dgm:cxn modelId="{C19690A9-CEBB-41FC-994A-DAE773E068BC}" type="presParOf" srcId="{1DB021D3-D5E9-418A-8A83-58BD7AD34769}" destId="{18E68E0F-6A23-4D06-85B0-9E01A4820627}" srcOrd="6" destOrd="0" presId="urn:microsoft.com/office/officeart/2005/8/layout/vList5"/>
    <dgm:cxn modelId="{E7C675D7-3B26-4684-8BD0-089D59BE8567}" type="presParOf" srcId="{18E68E0F-6A23-4D06-85B0-9E01A4820627}" destId="{D2A6AB8E-3C3C-4DB3-A6D0-9D1560BEB6C9}" srcOrd="0" destOrd="0" presId="urn:microsoft.com/office/officeart/2005/8/layout/vList5"/>
    <dgm:cxn modelId="{9AF34429-EAA4-4FFE-829C-F879EB99A472}" type="presParOf" srcId="{1DB021D3-D5E9-418A-8A83-58BD7AD34769}" destId="{707A49A0-DADA-44B4-BD4A-B510B304D066}" srcOrd="7" destOrd="0" presId="urn:microsoft.com/office/officeart/2005/8/layout/vList5"/>
    <dgm:cxn modelId="{8F4918B7-6CEE-452C-BF13-EEA946FBF71A}" type="presParOf" srcId="{1DB021D3-D5E9-418A-8A83-58BD7AD34769}" destId="{76577111-C39C-4869-A2B4-64C182DCBBBD}" srcOrd="8" destOrd="0" presId="urn:microsoft.com/office/officeart/2005/8/layout/vList5"/>
    <dgm:cxn modelId="{AF30E838-15DF-444D-A838-8D8E7E87B712}" type="presParOf" srcId="{76577111-C39C-4869-A2B4-64C182DCBBBD}" destId="{59749E0C-003E-4392-A7A2-C82A62C01060}" srcOrd="0" destOrd="0" presId="urn:microsoft.com/office/officeart/2005/8/layout/vList5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7509EA1-2064-4CA2-8227-494B881AC82D}">
      <dsp:nvSpPr>
        <dsp:cNvPr id="0" name=""/>
        <dsp:cNvSpPr/>
      </dsp:nvSpPr>
      <dsp:spPr>
        <a:xfrm>
          <a:off x="142868" y="847"/>
          <a:ext cx="8286822" cy="370602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latin typeface="Arial Narrow" pitchFamily="34" charset="0"/>
            </a:rPr>
            <a:t>повышение инвестиционной привлекательности города</a:t>
          </a:r>
          <a:endParaRPr lang="ru-RU" sz="2400" b="1" kern="1200" dirty="0">
            <a:latin typeface="Arial Narrow" pitchFamily="34" charset="0"/>
            <a:cs typeface="Arial" pitchFamily="34" charset="0"/>
          </a:endParaRPr>
        </a:p>
      </dsp:txBody>
      <dsp:txXfrm>
        <a:off x="142868" y="847"/>
        <a:ext cx="8286822" cy="370602"/>
      </dsp:txXfrm>
    </dsp:sp>
    <dsp:sp modelId="{4905C9C4-F9E9-4445-9357-5DE1B8EF4547}">
      <dsp:nvSpPr>
        <dsp:cNvPr id="0" name=""/>
        <dsp:cNvSpPr/>
      </dsp:nvSpPr>
      <dsp:spPr>
        <a:xfrm>
          <a:off x="142868" y="376430"/>
          <a:ext cx="8286822" cy="370602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latin typeface="Arial Narrow" pitchFamily="34" charset="0"/>
            </a:rPr>
            <a:t>привлечение в моногород инвесторов</a:t>
          </a:r>
          <a:endParaRPr lang="ru-RU" sz="2400" b="1" kern="1200" dirty="0">
            <a:latin typeface="Arial Narrow" pitchFamily="34" charset="0"/>
            <a:cs typeface="Arial" pitchFamily="34" charset="0"/>
          </a:endParaRPr>
        </a:p>
      </dsp:txBody>
      <dsp:txXfrm>
        <a:off x="142868" y="376430"/>
        <a:ext cx="8286822" cy="370602"/>
      </dsp:txXfrm>
    </dsp:sp>
    <dsp:sp modelId="{552B3960-24C4-43B3-B4F8-717BE8DF0011}">
      <dsp:nvSpPr>
        <dsp:cNvPr id="0" name=""/>
        <dsp:cNvSpPr/>
      </dsp:nvSpPr>
      <dsp:spPr>
        <a:xfrm>
          <a:off x="142868" y="779111"/>
          <a:ext cx="8286791" cy="370602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latin typeface="Arial Narrow" pitchFamily="34" charset="0"/>
            </a:rPr>
            <a:t>реализация новых инвестиционных проектов</a:t>
          </a:r>
          <a:endParaRPr lang="ru-RU" sz="2400" b="1" kern="1200" dirty="0">
            <a:latin typeface="Arial Narrow" pitchFamily="34" charset="0"/>
            <a:cs typeface="Arial" pitchFamily="34" charset="0"/>
          </a:endParaRPr>
        </a:p>
      </dsp:txBody>
      <dsp:txXfrm>
        <a:off x="142868" y="779111"/>
        <a:ext cx="8286791" cy="370602"/>
      </dsp:txXfrm>
    </dsp:sp>
    <dsp:sp modelId="{D2A6AB8E-3C3C-4DB3-A6D0-9D1560BEB6C9}">
      <dsp:nvSpPr>
        <dsp:cNvPr id="0" name=""/>
        <dsp:cNvSpPr/>
      </dsp:nvSpPr>
      <dsp:spPr>
        <a:xfrm>
          <a:off x="142868" y="1168244"/>
          <a:ext cx="8286822" cy="370602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latin typeface="Arial Narrow" pitchFamily="34" charset="0"/>
            </a:rPr>
            <a:t>создание новых рабочих мест</a:t>
          </a:r>
          <a:endParaRPr lang="ru-RU" sz="2400" b="1" kern="1200" dirty="0">
            <a:latin typeface="Arial Narrow" pitchFamily="34" charset="0"/>
            <a:cs typeface="Arial" pitchFamily="34" charset="0"/>
          </a:endParaRPr>
        </a:p>
      </dsp:txBody>
      <dsp:txXfrm>
        <a:off x="142868" y="1168244"/>
        <a:ext cx="8286822" cy="370602"/>
      </dsp:txXfrm>
    </dsp:sp>
    <dsp:sp modelId="{59749E0C-003E-4392-A7A2-C82A62C01060}">
      <dsp:nvSpPr>
        <dsp:cNvPr id="0" name=""/>
        <dsp:cNvSpPr/>
      </dsp:nvSpPr>
      <dsp:spPr>
        <a:xfrm>
          <a:off x="142868" y="1557376"/>
          <a:ext cx="8286822" cy="370602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Arial Narrow" pitchFamily="34" charset="0"/>
              <a:cs typeface="Arial" pitchFamily="34" charset="0"/>
            </a:rPr>
            <a:t>уход от </a:t>
          </a:r>
          <a:r>
            <a:rPr lang="ru-RU" sz="2400" b="1" kern="1200" dirty="0" err="1" smtClean="0">
              <a:latin typeface="Arial Narrow" pitchFamily="34" charset="0"/>
              <a:cs typeface="Arial" pitchFamily="34" charset="0"/>
            </a:rPr>
            <a:t>монозависимости</a:t>
          </a:r>
          <a:endParaRPr lang="ru-RU" sz="2400" b="1" kern="1200" dirty="0">
            <a:latin typeface="Arial Narrow" pitchFamily="34" charset="0"/>
            <a:cs typeface="Arial" pitchFamily="34" charset="0"/>
          </a:endParaRPr>
        </a:p>
      </dsp:txBody>
      <dsp:txXfrm>
        <a:off x="142868" y="1557376"/>
        <a:ext cx="8286822" cy="3706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F79421-76DA-4906-A846-3C8CAFF99F3A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703562-135C-467B-868E-E72001C4FD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703562-135C-467B-868E-E72001C4FD0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703562-135C-467B-868E-E72001C4FD03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703562-135C-467B-868E-E72001C4FD03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703562-135C-467B-868E-E72001C4FD03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703562-135C-467B-868E-E72001C4FD03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ailto:invest_prkp@inbox.ru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Data" Target="../diagrams/data1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5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5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Shamgunov\2,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760" cy="5143500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42910" y="357172"/>
            <a:ext cx="7772400" cy="2286016"/>
          </a:xfrm>
          <a:prstGeom prst="rect">
            <a:avLst/>
          </a:prstGeom>
        </p:spPr>
        <p:txBody>
          <a:bodyPr vert="horz" lIns="91292" tIns="45647" rIns="91292" bIns="45647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32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ea typeface="+mj-ea"/>
                <a:cs typeface="Arial" panose="020B0604020202020204" pitchFamily="34" charset="0"/>
              </a:rPr>
              <a:t>ТЕРРИТОРИЯ ОПЕРЕЖАЮЩЕГО СОЦИАЛЬНО-ЭКОНОМИЧЕСКОГО РАЗВИТИЯ</a:t>
            </a:r>
          </a:p>
          <a:p>
            <a:pPr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ea typeface="+mj-ea"/>
                <a:cs typeface="Arial" panose="020B0604020202020204" pitchFamily="34" charset="0"/>
              </a:rPr>
              <a:t>«ПРОКОПЬЕВСК»</a:t>
            </a:r>
          </a:p>
        </p:txBody>
      </p:sp>
      <p:pic>
        <p:nvPicPr>
          <p:cNvPr id="10" name="Picture 2" descr="C:\Users\Дьякова\Searches\Desktop\Герб с ленточками +.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548567" cy="720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5786" y="4497169"/>
            <a:ext cx="8358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 Narrow" pitchFamily="34" charset="0"/>
              </a:rPr>
              <a:t>Постановление Правительства РФ от 03.12.2018 № 1470 «О создании территории опережающего социально-экономического развития «Прокопьевск»</a:t>
            </a:r>
            <a:endParaRPr lang="ru-RU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12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428860" y="3429006"/>
            <a:ext cx="6715140" cy="15001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1"/>
                </a:solidFill>
              </a:rPr>
              <a:t>Контакты для инвесторов</a:t>
            </a:r>
            <a:endParaRPr lang="ru-RU" sz="1600" dirty="0" smtClean="0">
              <a:solidFill>
                <a:schemeClr val="tx1"/>
              </a:solidFill>
            </a:endParaRPr>
          </a:p>
          <a:p>
            <a:r>
              <a:rPr lang="ru-RU" sz="1600" b="1" dirty="0" smtClean="0">
                <a:solidFill>
                  <a:schemeClr val="tx1"/>
                </a:solidFill>
              </a:rPr>
              <a:t>Отдел инвестиций и стратегического развития администрации города Прокопьевска</a:t>
            </a:r>
            <a:endParaRPr lang="ru-RU" sz="1600" dirty="0" smtClean="0">
              <a:solidFill>
                <a:schemeClr val="tx1"/>
              </a:solidFill>
            </a:endParaRPr>
          </a:p>
          <a:p>
            <a:r>
              <a:rPr lang="ru-RU" sz="1600" dirty="0" smtClean="0">
                <a:solidFill>
                  <a:schemeClr val="tx1"/>
                </a:solidFill>
              </a:rPr>
              <a:t>Адрес</a:t>
            </a:r>
            <a:r>
              <a:rPr lang="ru-RU" sz="1600" dirty="0" smtClean="0">
                <a:solidFill>
                  <a:schemeClr val="tx1"/>
                </a:solidFill>
              </a:rPr>
              <a:t>: 653000, г. Прокопьевск, пр. Шахтеров, 41, </a:t>
            </a:r>
            <a:r>
              <a:rPr lang="ru-RU" sz="1600" dirty="0" err="1" smtClean="0">
                <a:solidFill>
                  <a:schemeClr val="tx1"/>
                </a:solidFill>
              </a:rPr>
              <a:t>каб</a:t>
            </a:r>
            <a:r>
              <a:rPr lang="ru-RU" sz="1600" dirty="0" smtClean="0">
                <a:solidFill>
                  <a:schemeClr val="tx1"/>
                </a:solidFill>
              </a:rPr>
              <a:t>. 11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Телефоны: 8 (3846) 67-42-99, 67-42-83, 67-42-97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Факс: 8 (3846) 67-42-99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E</a:t>
            </a:r>
            <a:r>
              <a:rPr lang="ru-RU" sz="1600" dirty="0" smtClean="0">
                <a:solidFill>
                  <a:schemeClr val="tx1"/>
                </a:solidFill>
              </a:rPr>
              <a:t>-</a:t>
            </a:r>
            <a:r>
              <a:rPr lang="en-US" sz="1600" dirty="0" smtClean="0">
                <a:solidFill>
                  <a:schemeClr val="tx1"/>
                </a:solidFill>
              </a:rPr>
              <a:t>mail</a:t>
            </a:r>
            <a:r>
              <a:rPr lang="ru-RU" sz="1600" dirty="0" smtClean="0">
                <a:solidFill>
                  <a:schemeClr val="tx1"/>
                </a:solidFill>
              </a:rPr>
              <a:t>: </a:t>
            </a:r>
            <a:r>
              <a:rPr lang="en-US" sz="1600" u="sng" dirty="0" smtClean="0">
                <a:solidFill>
                  <a:schemeClr val="tx1"/>
                </a:solidFill>
                <a:hlinkClick r:id="rId2"/>
              </a:rPr>
              <a:t>invest</a:t>
            </a:r>
            <a:r>
              <a:rPr lang="ru-RU" sz="1600" u="sng" dirty="0" smtClean="0">
                <a:solidFill>
                  <a:schemeClr val="tx1"/>
                </a:solidFill>
                <a:hlinkClick r:id="rId2"/>
              </a:rPr>
              <a:t>_</a:t>
            </a:r>
            <a:r>
              <a:rPr lang="en-US" sz="1600" u="sng" dirty="0" err="1" smtClean="0">
                <a:solidFill>
                  <a:schemeClr val="tx1"/>
                </a:solidFill>
                <a:hlinkClick r:id="rId2"/>
              </a:rPr>
              <a:t>prkp</a:t>
            </a:r>
            <a:r>
              <a:rPr lang="ru-RU" sz="1600" u="sng" dirty="0" smtClean="0">
                <a:solidFill>
                  <a:schemeClr val="tx1"/>
                </a:solidFill>
                <a:hlinkClick r:id="rId2"/>
              </a:rPr>
              <a:t>@</a:t>
            </a:r>
            <a:r>
              <a:rPr lang="en-US" sz="1600" u="sng" dirty="0" smtClean="0">
                <a:solidFill>
                  <a:schemeClr val="tx1"/>
                </a:solidFill>
                <a:hlinkClick r:id="rId2"/>
              </a:rPr>
              <a:t>inbox</a:t>
            </a:r>
            <a:r>
              <a:rPr lang="ru-RU" sz="1600" u="sng" dirty="0" smtClean="0">
                <a:solidFill>
                  <a:schemeClr val="tx1"/>
                </a:solidFill>
                <a:hlinkClick r:id="rId2"/>
              </a:rPr>
              <a:t>.</a:t>
            </a:r>
            <a:r>
              <a:rPr lang="en-US" sz="1600" u="sng" dirty="0" err="1" smtClean="0">
                <a:solidFill>
                  <a:schemeClr val="tx1"/>
                </a:solidFill>
                <a:hlinkClick r:id="rId2"/>
              </a:rPr>
              <a:t>ru</a:t>
            </a:r>
            <a:r>
              <a:rPr lang="ru-RU" sz="1600" dirty="0" smtClean="0">
                <a:solidFill>
                  <a:schemeClr val="tx1"/>
                </a:solidFill>
              </a:rPr>
              <a:t> 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6" name="Стрелка вверх 5"/>
          <p:cNvSpPr/>
          <p:nvPr/>
        </p:nvSpPr>
        <p:spPr>
          <a:xfrm rot="10800000">
            <a:off x="714348" y="642924"/>
            <a:ext cx="7786742" cy="285752"/>
          </a:xfrm>
          <a:prstGeom prst="upArrow">
            <a:avLst>
              <a:gd name="adj1" fmla="val 100000"/>
              <a:gd name="adj2" fmla="val 1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714362"/>
          </a:xfrm>
          <a:prstGeom prst="rect">
            <a:avLst/>
          </a:prstGeom>
          <a:solidFill>
            <a:srgbClr val="2455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latin typeface="Arial Narrow" pitchFamily="34" charset="0"/>
              </a:rPr>
              <a:t>НОРМАТИВНО-ПРАВОВАЯ БАЗА</a:t>
            </a:r>
            <a:endParaRPr lang="ru-RU" sz="2300" b="1" dirty="0">
              <a:latin typeface="Arial Narrow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596" y="3643320"/>
            <a:ext cx="1500198" cy="928694"/>
          </a:xfrm>
          <a:prstGeom prst="rect">
            <a:avLst/>
          </a:prstGeom>
          <a:ln>
            <a:noFill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142844" y="1142990"/>
            <a:ext cx="64294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Clr>
                <a:schemeClr val="tx2">
                  <a:lumMod val="75000"/>
                </a:schemeClr>
              </a:buClr>
              <a:buSzPct val="120000"/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Федеральный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закон от 29.12.2014 № 473-ФЗ </a:t>
            </a:r>
            <a:r>
              <a:rPr lang="ru-RU" sz="1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территориях опережающего социально-экономического развития в Российской Федерации</a:t>
            </a:r>
            <a:r>
              <a:rPr lang="ru-RU" sz="1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2">
                  <a:lumMod val="75000"/>
                </a:schemeClr>
              </a:buClr>
              <a:buSzPct val="120000"/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Постановление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Правительства Российской Федерации от 22.06.2015 № 614-П «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 особенностях создания территорий опережающего социально-экономического развития на территориях </a:t>
            </a:r>
            <a:r>
              <a:rPr lang="ru-RU" sz="1400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монопрофильных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муниципальных образований Российской Федерации (моногородов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)».</a:t>
            </a:r>
            <a:endParaRPr lang="ru-RU" sz="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742cfd11f53a4768869061cd8d1f748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15140" y="857238"/>
            <a:ext cx="1718124" cy="192882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2714626"/>
            <a:ext cx="9144000" cy="428610"/>
          </a:xfrm>
          <a:prstGeom prst="rect">
            <a:avLst/>
          </a:prstGeom>
          <a:solidFill>
            <a:srgbClr val="2455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latin typeface="Arial Narrow" pitchFamily="34" charset="0"/>
              </a:rPr>
              <a:t>КОНТАКТНАЯ ИНФОРМАЦИЯ</a:t>
            </a:r>
            <a:endParaRPr lang="ru-RU" sz="2300" b="1" dirty="0">
              <a:latin typeface="Arial Narrow" pitchFamily="34" charset="0"/>
            </a:endParaRPr>
          </a:p>
        </p:txBody>
      </p:sp>
      <p:sp>
        <p:nvSpPr>
          <p:cNvPr id="14" name="Стрелка вверх 13"/>
          <p:cNvSpPr/>
          <p:nvPr/>
        </p:nvSpPr>
        <p:spPr>
          <a:xfrm rot="10800000">
            <a:off x="642910" y="3143254"/>
            <a:ext cx="7786742" cy="214314"/>
          </a:xfrm>
          <a:prstGeom prst="upArrow">
            <a:avLst>
              <a:gd name="adj1" fmla="val 100000"/>
              <a:gd name="adj2" fmla="val 1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510"/>
          <a:stretch>
            <a:fillRect/>
          </a:stretch>
        </p:blipFill>
        <p:spPr bwMode="auto">
          <a:xfrm>
            <a:off x="2" y="857238"/>
            <a:ext cx="9142413" cy="428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857238"/>
          </a:xfrm>
          <a:prstGeom prst="rect">
            <a:avLst/>
          </a:prstGeom>
          <a:solidFill>
            <a:srgbClr val="2455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 Narrow" pitchFamily="34" charset="0"/>
              </a:rPr>
              <a:t>ТОСЭР «ПРОКОПЬЕВСК»</a:t>
            </a:r>
            <a:endParaRPr lang="ru-RU" sz="3200" b="1" dirty="0">
              <a:latin typeface="Arial Narrow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455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 Narrow" pitchFamily="34" charset="0"/>
              </a:rPr>
              <a:t>ПОТЕНЦИАЛЬНЫЕ РЕЗИДЕНТЫ</a:t>
            </a:r>
          </a:p>
          <a:p>
            <a:pPr algn="ctr"/>
            <a:r>
              <a:rPr lang="ru-RU" sz="3200" b="1" dirty="0" smtClean="0">
                <a:latin typeface="Arial Narrow" pitchFamily="34" charset="0"/>
              </a:rPr>
              <a:t>ТОСЭР «ПРОКОПЬЕВСК»</a:t>
            </a:r>
            <a:endParaRPr lang="ru-RU" sz="3200" b="1" dirty="0">
              <a:latin typeface="Arial Narrow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57488" y="857238"/>
            <a:ext cx="6286512" cy="428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857238"/>
          </a:xfrm>
          <a:prstGeom prst="rect">
            <a:avLst/>
          </a:prstGeom>
          <a:solidFill>
            <a:srgbClr val="2455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r>
              <a:rPr lang="ru-RU" sz="2900" b="1" dirty="0" smtClean="0">
                <a:latin typeface="Arial Narrow" pitchFamily="34" charset="0"/>
                <a:cs typeface="Arial" pitchFamily="34" charset="0"/>
              </a:rPr>
              <a:t>ООО «Кузбасское вагоноремонтное предприятие «</a:t>
            </a:r>
            <a:r>
              <a:rPr lang="ru-RU" sz="2900" b="1" dirty="0" err="1" smtClean="0">
                <a:latin typeface="Arial Narrow" pitchFamily="34" charset="0"/>
                <a:cs typeface="Arial" pitchFamily="34" charset="0"/>
              </a:rPr>
              <a:t>Новотранс</a:t>
            </a:r>
            <a:r>
              <a:rPr lang="ru-RU" sz="2900" b="1" dirty="0" smtClean="0">
                <a:latin typeface="Arial Narrow" pitchFamily="34" charset="0"/>
                <a:cs typeface="Arial" pitchFamily="34" charset="0"/>
              </a:rPr>
              <a:t>»</a:t>
            </a:r>
            <a:endParaRPr lang="ru-RU" sz="29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2857488" y="857238"/>
            <a:ext cx="357190" cy="4286262"/>
          </a:xfrm>
          <a:prstGeom prst="homePlate">
            <a:avLst>
              <a:gd name="adj" fmla="val 1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14678" y="865406"/>
            <a:ext cx="592932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 smtClean="0">
                <a:latin typeface="Arial Narrow" pitchFamily="34" charset="0"/>
              </a:rPr>
              <a:t>2009 год </a:t>
            </a:r>
            <a:r>
              <a:rPr lang="ru-RU" sz="1700" dirty="0" smtClean="0">
                <a:latin typeface="Arial Narrow" pitchFamily="34" charset="0"/>
              </a:rPr>
              <a:t>– ввод в эксплуатацию предприятия с  производственной мощностью 5000 вагонов в год</a:t>
            </a:r>
          </a:p>
          <a:p>
            <a:r>
              <a:rPr lang="ru-RU" sz="1700" b="1" dirty="0" smtClean="0">
                <a:latin typeface="Arial Narrow" pitchFamily="34" charset="0"/>
              </a:rPr>
              <a:t>2010 год </a:t>
            </a:r>
            <a:r>
              <a:rPr lang="ru-RU" sz="1700" dirty="0" smtClean="0">
                <a:latin typeface="Arial Narrow" pitchFamily="34" charset="0"/>
              </a:rPr>
              <a:t>в рамках господдержки получены средства на  строительство и реконструкцию объектов инфраструктуры</a:t>
            </a:r>
          </a:p>
          <a:p>
            <a:r>
              <a:rPr lang="ru-RU" sz="1700" b="1" dirty="0" smtClean="0">
                <a:latin typeface="Arial Narrow" pitchFamily="34" charset="0"/>
              </a:rPr>
              <a:t>162 </a:t>
            </a:r>
            <a:r>
              <a:rPr lang="ru-RU" sz="1700" dirty="0" err="1" smtClean="0">
                <a:latin typeface="Arial Narrow" pitchFamily="34" charset="0"/>
              </a:rPr>
              <a:t>млн</a:t>
            </a:r>
            <a:r>
              <a:rPr lang="ru-RU" sz="1700" dirty="0" smtClean="0">
                <a:latin typeface="Arial Narrow" pitchFamily="34" charset="0"/>
              </a:rPr>
              <a:t> рублей для реализации инвестиционного проекта </a:t>
            </a:r>
          </a:p>
          <a:p>
            <a:r>
              <a:rPr lang="ru-RU" sz="1700" dirty="0" smtClean="0">
                <a:latin typeface="Arial Narrow" pitchFamily="34" charset="0"/>
              </a:rPr>
              <a:t>ООО «КВРП«</a:t>
            </a:r>
            <a:r>
              <a:rPr lang="ru-RU" sz="1700" dirty="0" err="1" smtClean="0">
                <a:latin typeface="Arial Narrow" pitchFamily="34" charset="0"/>
              </a:rPr>
              <a:t>Новотранс</a:t>
            </a:r>
            <a:r>
              <a:rPr lang="ru-RU" sz="1700" dirty="0" smtClean="0">
                <a:latin typeface="Arial Narrow" pitchFamily="34" charset="0"/>
              </a:rPr>
              <a:t>»</a:t>
            </a:r>
          </a:p>
          <a:p>
            <a:r>
              <a:rPr lang="ru-RU" sz="1700" b="1" dirty="0" smtClean="0">
                <a:latin typeface="Arial Narrow" pitchFamily="34" charset="0"/>
              </a:rPr>
              <a:t>2011 год </a:t>
            </a:r>
            <a:r>
              <a:rPr lang="ru-RU" sz="1700" dirty="0" smtClean="0">
                <a:latin typeface="Arial Narrow" pitchFamily="34" charset="0"/>
              </a:rPr>
              <a:t>– увеличение мощности до 10000 вагонов в год</a:t>
            </a:r>
          </a:p>
          <a:p>
            <a:r>
              <a:rPr lang="ru-RU" sz="1700" b="1" dirty="0" smtClean="0">
                <a:latin typeface="Arial Narrow" pitchFamily="34" charset="0"/>
              </a:rPr>
              <a:t>2017 год </a:t>
            </a:r>
            <a:r>
              <a:rPr lang="ru-RU" sz="1700" dirty="0" smtClean="0">
                <a:latin typeface="Arial Narrow" pitchFamily="34" charset="0"/>
              </a:rPr>
              <a:t>– ввод в эксплуатацию </a:t>
            </a:r>
            <a:r>
              <a:rPr lang="ru-RU" sz="1700" dirty="0" err="1" smtClean="0">
                <a:latin typeface="Arial Narrow" pitchFamily="34" charset="0"/>
              </a:rPr>
              <a:t>вагоноколесной</a:t>
            </a:r>
            <a:r>
              <a:rPr lang="ru-RU" sz="1700" dirty="0" smtClean="0">
                <a:latin typeface="Arial Narrow" pitchFamily="34" charset="0"/>
              </a:rPr>
              <a:t> мастерской</a:t>
            </a:r>
          </a:p>
          <a:p>
            <a:pPr algn="ctr"/>
            <a:r>
              <a:rPr lang="ru-RU" sz="1700" dirty="0" smtClean="0">
                <a:latin typeface="Arial Narrow" pitchFamily="34" charset="0"/>
              </a:rPr>
              <a:t>Общий объем инвестиций – </a:t>
            </a:r>
            <a:r>
              <a:rPr lang="ru-RU" sz="1700" b="1" dirty="0" smtClean="0">
                <a:latin typeface="Arial Narrow" pitchFamily="34" charset="0"/>
              </a:rPr>
              <a:t>1,5</a:t>
            </a:r>
            <a:r>
              <a:rPr lang="ru-RU" sz="1700" dirty="0" smtClean="0">
                <a:latin typeface="Arial Narrow" pitchFamily="34" charset="0"/>
              </a:rPr>
              <a:t> </a:t>
            </a:r>
            <a:r>
              <a:rPr lang="ru-RU" sz="1700" dirty="0" err="1" smtClean="0">
                <a:latin typeface="Arial Narrow" pitchFamily="34" charset="0"/>
              </a:rPr>
              <a:t>млрд</a:t>
            </a:r>
            <a:r>
              <a:rPr lang="ru-RU" sz="1700" dirty="0" smtClean="0">
                <a:latin typeface="Arial Narrow" pitchFamily="34" charset="0"/>
              </a:rPr>
              <a:t> рублей,</a:t>
            </a:r>
          </a:p>
          <a:p>
            <a:pPr algn="ctr"/>
            <a:r>
              <a:rPr lang="ru-RU" sz="1700" dirty="0" smtClean="0">
                <a:latin typeface="Arial Narrow" pitchFamily="34" charset="0"/>
              </a:rPr>
              <a:t>численность занятых – </a:t>
            </a:r>
            <a:r>
              <a:rPr lang="ru-RU" sz="1700" b="1" dirty="0" smtClean="0">
                <a:latin typeface="Arial Narrow" pitchFamily="34" charset="0"/>
              </a:rPr>
              <a:t>894</a:t>
            </a:r>
          </a:p>
          <a:p>
            <a:pPr algn="ctr"/>
            <a:r>
              <a:rPr lang="ru-RU" sz="1700" b="1" dirty="0" smtClean="0">
                <a:latin typeface="Arial Narrow" pitchFamily="34" charset="0"/>
              </a:rPr>
              <a:t>Основные виды деятельности:</a:t>
            </a:r>
            <a:endParaRPr lang="ru-RU" sz="1700" dirty="0" smtClean="0">
              <a:latin typeface="Arial Narrow" pitchFamily="34" charset="0"/>
            </a:endParaRPr>
          </a:p>
          <a:p>
            <a:pPr lvl="0"/>
            <a:r>
              <a:rPr lang="ru-RU" sz="1700" dirty="0" smtClean="0">
                <a:latin typeface="Arial Narrow" pitchFamily="34" charset="0"/>
              </a:rPr>
              <a:t>∞  Проведение плановых видов ремонта</a:t>
            </a:r>
          </a:p>
          <a:p>
            <a:pPr lvl="0"/>
            <a:r>
              <a:rPr lang="ru-RU" sz="1700" dirty="0" smtClean="0">
                <a:latin typeface="Arial Narrow" pitchFamily="34" charset="0"/>
              </a:rPr>
              <a:t>∞   Проведение текущих ремонтов грузовых вагонов</a:t>
            </a:r>
          </a:p>
          <a:p>
            <a:pPr lvl="0"/>
            <a:r>
              <a:rPr lang="ru-RU" sz="1700" dirty="0" smtClean="0">
                <a:latin typeface="Arial Narrow" pitchFamily="34" charset="0"/>
              </a:rPr>
              <a:t>∞   Проведение участкового ремонта колесных пар</a:t>
            </a:r>
          </a:p>
          <a:p>
            <a:pPr lvl="0"/>
            <a:r>
              <a:rPr lang="ru-RU" sz="1700" dirty="0" smtClean="0">
                <a:latin typeface="Arial Narrow" pitchFamily="34" charset="0"/>
              </a:rPr>
              <a:t>∞   Полная и частичная окраска грузового вагона</a:t>
            </a:r>
          </a:p>
          <a:p>
            <a:pPr lvl="0"/>
            <a:r>
              <a:rPr lang="ru-RU" sz="1700" dirty="0" smtClean="0">
                <a:latin typeface="Arial Narrow" pitchFamily="34" charset="0"/>
              </a:rPr>
              <a:t>∞   Ремонт и освидетельствование деталей грузового вагона</a:t>
            </a:r>
          </a:p>
        </p:txBody>
      </p:sp>
      <p:pic>
        <p:nvPicPr>
          <p:cNvPr id="11" name="Рисунок 10" descr="19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857238"/>
            <a:ext cx="2857488" cy="1393041"/>
          </a:xfrm>
          <a:prstGeom prst="rect">
            <a:avLst/>
          </a:prstGeom>
        </p:spPr>
      </p:pic>
      <p:pic>
        <p:nvPicPr>
          <p:cNvPr id="12" name="Рисунок 11" descr="http://www.metallotorg.ru/content/image/03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14758"/>
            <a:ext cx="2857488" cy="1428742"/>
          </a:xfrm>
          <a:prstGeom prst="rect">
            <a:avLst/>
          </a:prstGeom>
          <a:noFill/>
        </p:spPr>
      </p:pic>
      <p:pic>
        <p:nvPicPr>
          <p:cNvPr id="1026" name="Picture 2" descr="C:\Users\ЕЛЕНА\Desktop\новотранс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14560"/>
            <a:ext cx="2857488" cy="1553759"/>
          </a:xfrm>
          <a:prstGeom prst="rect">
            <a:avLst/>
          </a:prstGeom>
          <a:noFill/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857488" y="857238"/>
            <a:ext cx="6286512" cy="428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3786197"/>
            <a:ext cx="2857488" cy="135730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857239"/>
            <a:ext cx="2857488" cy="14466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857238"/>
          </a:xfrm>
          <a:prstGeom prst="rect">
            <a:avLst/>
          </a:prstGeom>
          <a:solidFill>
            <a:srgbClr val="2455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r>
              <a:rPr lang="ru-RU" sz="2900" b="1" dirty="0" smtClean="0">
                <a:latin typeface="Arial Narrow" pitchFamily="34" charset="0"/>
                <a:cs typeface="Arial" pitchFamily="34" charset="0"/>
              </a:rPr>
              <a:t>ООО «Кузбасское вагоноремонтное предприятие «</a:t>
            </a:r>
            <a:r>
              <a:rPr lang="ru-RU" sz="2900" b="1" dirty="0" err="1" smtClean="0">
                <a:latin typeface="Arial Narrow" pitchFamily="34" charset="0"/>
                <a:cs typeface="Arial" pitchFamily="34" charset="0"/>
              </a:rPr>
              <a:t>Новотранс</a:t>
            </a:r>
            <a:r>
              <a:rPr lang="ru-RU" sz="2900" b="1" dirty="0" smtClean="0">
                <a:latin typeface="Arial Narrow" pitchFamily="34" charset="0"/>
                <a:cs typeface="Arial" pitchFamily="34" charset="0"/>
              </a:rPr>
              <a:t>»</a:t>
            </a:r>
            <a:endParaRPr lang="ru-RU" sz="2900" b="1" dirty="0"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1026" name="Picture 2" descr="C:\Users\каширская\Desktop\фото\Новотранс\КРЦ 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285998"/>
            <a:ext cx="2857488" cy="1500180"/>
          </a:xfrm>
          <a:prstGeom prst="rect">
            <a:avLst/>
          </a:prstGeom>
          <a:noFill/>
        </p:spPr>
      </p:pic>
      <p:sp>
        <p:nvSpPr>
          <p:cNvPr id="9" name="Пятиугольник 8"/>
          <p:cNvSpPr/>
          <p:nvPr/>
        </p:nvSpPr>
        <p:spPr>
          <a:xfrm>
            <a:off x="2857488" y="857238"/>
            <a:ext cx="357190" cy="4286262"/>
          </a:xfrm>
          <a:prstGeom prst="homePlate">
            <a:avLst>
              <a:gd name="adj" fmla="val 1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428992" y="1000116"/>
            <a:ext cx="54292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 Narrow" pitchFamily="34" charset="0"/>
              </a:rPr>
              <a:t>Строительство </a:t>
            </a:r>
            <a:r>
              <a:rPr lang="en-US" sz="2000" b="1" dirty="0" smtClean="0">
                <a:latin typeface="Arial Narrow" pitchFamily="34" charset="0"/>
              </a:rPr>
              <a:t> II </a:t>
            </a:r>
            <a:r>
              <a:rPr lang="ru-RU" sz="2000" b="1" dirty="0" smtClean="0">
                <a:latin typeface="Arial Narrow" pitchFamily="34" charset="0"/>
              </a:rPr>
              <a:t>очереди завода</a:t>
            </a:r>
          </a:p>
          <a:p>
            <a:pPr algn="ctr"/>
            <a:endParaRPr lang="ru-RU" b="1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Срок реализации: 2018-2021 гг.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Объем инвестиций: 1185,5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Рабочие места: 703</a:t>
            </a:r>
          </a:p>
          <a:p>
            <a:pPr algn="ctr"/>
            <a:endParaRPr lang="ru-RU" b="1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Цель проекта</a:t>
            </a:r>
            <a:r>
              <a:rPr lang="ru-RU" dirty="0" smtClean="0">
                <a:latin typeface="Arial Narrow" pitchFamily="34" charset="0"/>
              </a:rPr>
              <a:t>: Увеличение мощности завода  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до 2500 вагонов в месяц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Результат</a:t>
            </a:r>
            <a:r>
              <a:rPr lang="ru-RU" dirty="0" smtClean="0">
                <a:latin typeface="Arial Narrow" pitchFamily="34" charset="0"/>
              </a:rPr>
              <a:t>: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Прирост объема производства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в </a:t>
            </a:r>
            <a:r>
              <a:rPr lang="ru-RU" b="1" dirty="0" smtClean="0">
                <a:latin typeface="Arial Narrow" pitchFamily="34" charset="0"/>
              </a:rPr>
              <a:t>2 раза</a:t>
            </a:r>
            <a:r>
              <a:rPr lang="ru-RU" dirty="0" smtClean="0">
                <a:latin typeface="Arial Narrow" pitchFamily="34" charset="0"/>
              </a:rPr>
              <a:t>, до </a:t>
            </a:r>
            <a:r>
              <a:rPr lang="ru-RU" b="1" dirty="0" smtClean="0">
                <a:latin typeface="Arial Narrow" pitchFamily="34" charset="0"/>
              </a:rPr>
              <a:t>3,4 </a:t>
            </a:r>
            <a:r>
              <a:rPr lang="ru-RU" b="1" dirty="0" err="1" smtClean="0">
                <a:latin typeface="Arial Narrow" pitchFamily="34" charset="0"/>
              </a:rPr>
              <a:t>млрд</a:t>
            </a:r>
            <a:r>
              <a:rPr lang="ru-RU" b="1" dirty="0" smtClean="0">
                <a:latin typeface="Arial Narrow" pitchFamily="34" charset="0"/>
              </a:rPr>
              <a:t> рублей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при выходе на полную мощность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Увеличение поступлений в местный бюджет: 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в </a:t>
            </a:r>
            <a:r>
              <a:rPr lang="ru-RU" b="1" dirty="0" smtClean="0">
                <a:latin typeface="Arial Narrow" pitchFamily="34" charset="0"/>
              </a:rPr>
              <a:t>2 раза </a:t>
            </a:r>
            <a:r>
              <a:rPr lang="ru-RU" dirty="0" smtClean="0">
                <a:latin typeface="Arial Narrow" pitchFamily="34" charset="0"/>
              </a:rPr>
              <a:t>(на </a:t>
            </a:r>
            <a:r>
              <a:rPr lang="ru-RU" b="1" dirty="0" smtClean="0">
                <a:latin typeface="Arial Narrow" pitchFamily="34" charset="0"/>
              </a:rPr>
              <a:t>7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</a:t>
            </a:r>
            <a:r>
              <a:rPr lang="ru-RU" dirty="0" smtClean="0">
                <a:latin typeface="Arial Narrow" pitchFamily="34" charset="0"/>
              </a:rPr>
              <a:t>)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857488" y="857238"/>
            <a:ext cx="6286512" cy="428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857238"/>
          </a:xfrm>
          <a:prstGeom prst="rect">
            <a:avLst/>
          </a:prstGeom>
          <a:solidFill>
            <a:srgbClr val="2455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r>
              <a:rPr lang="ru-RU" sz="3200" b="1" dirty="0" smtClean="0">
                <a:latin typeface="Arial Narrow" pitchFamily="34" charset="0"/>
                <a:cs typeface="Arial" pitchFamily="34" charset="0"/>
              </a:rPr>
              <a:t>ООО «Торговая компания «Кузбасс Групп»</a:t>
            </a:r>
            <a:endParaRPr lang="ru-RU" sz="32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2857488" y="857238"/>
            <a:ext cx="357190" cy="4286262"/>
          </a:xfrm>
          <a:prstGeom prst="homePlate">
            <a:avLst>
              <a:gd name="adj" fmla="val 1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357554" y="834628"/>
            <a:ext cx="5643602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 Narrow" pitchFamily="34" charset="0"/>
                <a:cs typeface="Arial" pitchFamily="34" charset="0"/>
              </a:rPr>
              <a:t>Производство и ремонт гидроцилиндров для карьерной техники</a:t>
            </a:r>
          </a:p>
          <a:p>
            <a:pPr algn="ctr"/>
            <a:endParaRPr lang="ru-RU" b="1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Срок реализации: 2017-2018 гг.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Объем инвестиций: 1441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Рабочие места: 55</a:t>
            </a:r>
          </a:p>
          <a:p>
            <a:pPr algn="ctr"/>
            <a:endParaRPr lang="ru-RU" b="1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Цель проекта</a:t>
            </a:r>
            <a:r>
              <a:rPr lang="ru-RU" dirty="0" smtClean="0">
                <a:latin typeface="Arial Narrow" pitchFamily="34" charset="0"/>
              </a:rPr>
              <a:t>: Создание импортозамещающей продукции 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Информация о проекте</a:t>
            </a:r>
            <a:r>
              <a:rPr lang="ru-RU" dirty="0" smtClean="0">
                <a:latin typeface="Arial Narrow" pitchFamily="34" charset="0"/>
              </a:rPr>
              <a:t>: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Ремонт и обслуживание карьерной техники по действующим направлениям деятельности в ООО «ТК «Кузбасс Групп» позволяет угледобывающим предприятиям экономить 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до 50%</a:t>
            </a:r>
            <a:r>
              <a:rPr lang="ru-RU" dirty="0" smtClean="0">
                <a:latin typeface="Arial Narrow" pitchFamily="34" charset="0"/>
              </a:rPr>
              <a:t> денежных средств,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857240"/>
            <a:ext cx="2857488" cy="13930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2250279"/>
            <a:ext cx="2857488" cy="150019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5602" name="Picture 2" descr="C:\Users\каширская\Desktop\фото\все подряд\м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3714198"/>
            <a:ext cx="2857488" cy="1429302"/>
          </a:xfrm>
          <a:prstGeom prst="rect">
            <a:avLst/>
          </a:prstGeom>
          <a:noFill/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майнинг\06b8cd515b1020251e30329f0c09eb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86130"/>
            <a:ext cx="2858400" cy="1857370"/>
          </a:xfrm>
          <a:prstGeom prst="rect">
            <a:avLst/>
          </a:prstGeom>
          <a:noFill/>
        </p:spPr>
      </p:pic>
      <p:pic>
        <p:nvPicPr>
          <p:cNvPr id="2051" name="Picture 3" descr="Z:\майнинг\log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28676"/>
            <a:ext cx="2857488" cy="1028700"/>
          </a:xfrm>
          <a:prstGeom prst="rect">
            <a:avLst/>
          </a:prstGeom>
          <a:noFill/>
        </p:spPr>
      </p:pic>
      <p:pic>
        <p:nvPicPr>
          <p:cNvPr id="2052" name="Picture 4" descr="C:\Users\каширская\Desktop\азо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000246"/>
            <a:ext cx="2857488" cy="134302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857488" y="857238"/>
            <a:ext cx="6286512" cy="428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ятиугольник 8"/>
          <p:cNvSpPr/>
          <p:nvPr/>
        </p:nvSpPr>
        <p:spPr>
          <a:xfrm>
            <a:off x="2857488" y="857238"/>
            <a:ext cx="357190" cy="4286262"/>
          </a:xfrm>
          <a:prstGeom prst="homePlate">
            <a:avLst>
              <a:gd name="adj" fmla="val 1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86116" y="1000114"/>
            <a:ext cx="564360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 Narrow" pitchFamily="34" charset="0"/>
              </a:rPr>
              <a:t>Пункт подготовки и производства компонентов эмульсионных взрывчатых веществ</a:t>
            </a:r>
          </a:p>
          <a:p>
            <a:pPr algn="ctr"/>
            <a:endParaRPr lang="ru-RU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Срок реализации: 2017-2018 гг.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Объем инвестиций: 250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Рабочие места: 55</a:t>
            </a:r>
          </a:p>
          <a:p>
            <a:pPr algn="ctr"/>
            <a:endParaRPr lang="ru-RU" b="1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Цель проекта:</a:t>
            </a:r>
            <a:r>
              <a:rPr lang="ru-RU" dirty="0" smtClean="0">
                <a:latin typeface="Arial Narrow" pitchFamily="34" charset="0"/>
              </a:rPr>
              <a:t> оптимизация расходов на проведение буровзрывных работ на предприятия угольной отрасли Кузбасса, повышение уровня эффективности и безопасности ведения взрывных работ</a:t>
            </a:r>
          </a:p>
          <a:p>
            <a:pPr algn="ctr"/>
            <a:endParaRPr lang="ru-RU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Проектная мощность:</a:t>
            </a:r>
            <a:r>
              <a:rPr lang="ru-RU" dirty="0" smtClean="0">
                <a:latin typeface="Arial Narrow" pitchFamily="34" charset="0"/>
              </a:rPr>
              <a:t> до 120 </a:t>
            </a:r>
            <a:r>
              <a:rPr lang="ru-RU" dirty="0" err="1" smtClean="0">
                <a:latin typeface="Arial Narrow" pitchFamily="34" charset="0"/>
              </a:rPr>
              <a:t>тыс</a:t>
            </a:r>
            <a:r>
              <a:rPr lang="ru-RU" dirty="0" smtClean="0">
                <a:latin typeface="Arial Narrow" pitchFamily="34" charset="0"/>
              </a:rPr>
              <a:t> тонн в год</a:t>
            </a:r>
            <a:endParaRPr lang="ru-RU" dirty="0">
              <a:latin typeface="Arial Narrow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857238"/>
          </a:xfrm>
          <a:prstGeom prst="rect">
            <a:avLst/>
          </a:prstGeom>
          <a:solidFill>
            <a:srgbClr val="2455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071670" y="142858"/>
            <a:ext cx="5286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Arial Narrow" pitchFamily="34" charset="0"/>
              </a:rPr>
              <a:t>ООО «Азот </a:t>
            </a:r>
            <a:r>
              <a:rPr lang="ru-RU" sz="3200" b="1" dirty="0" err="1" smtClean="0">
                <a:solidFill>
                  <a:schemeClr val="bg1"/>
                </a:solidFill>
                <a:latin typeface="Arial Narrow" pitchFamily="34" charset="0"/>
              </a:rPr>
              <a:t>Майнинг</a:t>
            </a:r>
            <a:r>
              <a:rPr lang="ru-RU" sz="3200" b="1" dirty="0" smtClean="0">
                <a:solidFill>
                  <a:schemeClr val="bg1"/>
                </a:solidFill>
                <a:latin typeface="Arial Narrow" pitchFamily="34" charset="0"/>
              </a:rPr>
              <a:t> Сервис»</a:t>
            </a:r>
            <a:endParaRPr lang="ru-RU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857488" y="857238"/>
            <a:ext cx="6286512" cy="428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ятиугольник 8"/>
          <p:cNvSpPr/>
          <p:nvPr/>
        </p:nvSpPr>
        <p:spPr>
          <a:xfrm>
            <a:off x="2857488" y="857238"/>
            <a:ext cx="357190" cy="4286262"/>
          </a:xfrm>
          <a:prstGeom prst="homePlate">
            <a:avLst>
              <a:gd name="adj" fmla="val 1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86116" y="1000114"/>
            <a:ext cx="564360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 Narrow" pitchFamily="34" charset="0"/>
              </a:rPr>
              <a:t>Производство резиновых мелкодисперсных композиционных </a:t>
            </a:r>
            <a:r>
              <a:rPr lang="ru-RU" sz="2000" b="1" dirty="0" err="1" smtClean="0">
                <a:latin typeface="Arial Narrow" pitchFamily="34" charset="0"/>
              </a:rPr>
              <a:t>эластомерных</a:t>
            </a:r>
            <a:r>
              <a:rPr lang="ru-RU" sz="2000" b="1" dirty="0" smtClean="0">
                <a:latin typeface="Arial Narrow" pitchFamily="34" charset="0"/>
              </a:rPr>
              <a:t> порошков</a:t>
            </a:r>
          </a:p>
          <a:p>
            <a:pPr algn="ctr"/>
            <a:endParaRPr lang="ru-RU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Срок реализации: 2019-2021 гг.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Объем инвестиций: 1 125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Рабочие места: 60</a:t>
            </a:r>
          </a:p>
          <a:p>
            <a:pPr algn="ctr"/>
            <a:endParaRPr lang="ru-RU" b="1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Цель проекта:</a:t>
            </a:r>
            <a:r>
              <a:rPr lang="ru-RU" dirty="0" smtClean="0">
                <a:latin typeface="Arial Narrow" pitchFamily="34" charset="0"/>
              </a:rPr>
              <a:t> эффективная переработка шин любого размера.</a:t>
            </a:r>
          </a:p>
          <a:p>
            <a:pPr algn="ctr"/>
            <a:endParaRPr lang="ru-RU" dirty="0" smtClean="0">
              <a:latin typeface="Arial Narrow" pitchFamily="34" charset="0"/>
            </a:endParaRPr>
          </a:p>
          <a:p>
            <a:pPr algn="ctr"/>
            <a:r>
              <a:rPr lang="ru-RU" dirty="0" smtClean="0">
                <a:latin typeface="Arial Narrow" pitchFamily="34" charset="0"/>
              </a:rPr>
              <a:t>Проект </a:t>
            </a:r>
            <a:r>
              <a:rPr lang="ru-RU" dirty="0" err="1" smtClean="0">
                <a:latin typeface="Arial Narrow" pitchFamily="34" charset="0"/>
              </a:rPr>
              <a:t>прединвестиционный</a:t>
            </a:r>
            <a:r>
              <a:rPr lang="ru-RU" dirty="0" smtClean="0">
                <a:latin typeface="Arial Narrow" pitchFamily="34" charset="0"/>
              </a:rPr>
              <a:t>.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Подобран участок для реализации проекта,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Документы оформляются.</a:t>
            </a:r>
            <a:endParaRPr lang="ru-RU" dirty="0">
              <a:latin typeface="Arial Narrow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857238"/>
          </a:xfrm>
          <a:prstGeom prst="rect">
            <a:avLst/>
          </a:prstGeom>
          <a:solidFill>
            <a:srgbClr val="2455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071670" y="142858"/>
            <a:ext cx="5286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Arial Narrow" pitchFamily="34" charset="0"/>
              </a:rPr>
              <a:t>ООО «Группа </a:t>
            </a:r>
            <a:r>
              <a:rPr lang="ru-RU" sz="3200" b="1" dirty="0" err="1" smtClean="0">
                <a:solidFill>
                  <a:schemeClr val="bg1"/>
                </a:solidFill>
                <a:latin typeface="Arial Narrow" pitchFamily="34" charset="0"/>
              </a:rPr>
              <a:t>Эксплотэкс</a:t>
            </a:r>
            <a:r>
              <a:rPr lang="ru-RU" sz="3200" b="1" dirty="0" smtClean="0">
                <a:solidFill>
                  <a:schemeClr val="bg1"/>
                </a:solidFill>
                <a:latin typeface="Arial Narrow" pitchFamily="34" charset="0"/>
              </a:rPr>
              <a:t>»</a:t>
            </a:r>
            <a:endParaRPr lang="ru-RU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каширская\Desktop\фото\логотипы\expl_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14362"/>
            <a:ext cx="2857488" cy="1500198"/>
          </a:xfrm>
          <a:prstGeom prst="rect">
            <a:avLst/>
          </a:prstGeom>
          <a:noFill/>
        </p:spPr>
      </p:pic>
      <p:pic>
        <p:nvPicPr>
          <p:cNvPr id="1027" name="Picture 3" descr="C:\Users\каширская\Desktop\фото\article_image-image-article.7a30c657-2f86-4d23-b054-7c384c95ac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43122"/>
            <a:ext cx="2857488" cy="1428760"/>
          </a:xfrm>
          <a:prstGeom prst="rect">
            <a:avLst/>
          </a:prstGeom>
          <a:noFill/>
        </p:spPr>
      </p:pic>
      <p:pic>
        <p:nvPicPr>
          <p:cNvPr id="1028" name="Picture 4" descr="C:\Users\каширская\Desktop\f_c2RlbGFub3VuYXMucnUvdXBsb2Fkcy8zLzUvMzU5MTUwNzUwNjY1Nl9vcmlnLmpwZWc_X19pZD05ODY2OA==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71882"/>
            <a:ext cx="2857488" cy="15716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857488" y="857239"/>
            <a:ext cx="6286512" cy="428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3"/>
            <a:ext cx="9144000" cy="856800"/>
          </a:xfrm>
          <a:prstGeom prst="rect">
            <a:avLst/>
          </a:prstGeom>
          <a:solidFill>
            <a:srgbClr val="2455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r>
              <a:rPr lang="ru-RU" sz="2900" b="1" dirty="0" smtClean="0">
                <a:latin typeface="Arial Narrow" pitchFamily="34" charset="0"/>
                <a:cs typeface="Arial" pitchFamily="34" charset="0"/>
              </a:rPr>
              <a:t>ООО «Завод взрывозащищенного и </a:t>
            </a:r>
            <a:r>
              <a:rPr lang="ru-RU" sz="2900" b="1" dirty="0" err="1" smtClean="0">
                <a:latin typeface="Arial Narrow" pitchFamily="34" charset="0"/>
                <a:cs typeface="Arial" pitchFamily="34" charset="0"/>
              </a:rPr>
              <a:t>общепро</a:t>
            </a:r>
            <a:r>
              <a:rPr lang="ru-RU" sz="2900" b="1" dirty="0" smtClean="0">
                <a:latin typeface="Arial Narrow" pitchFamily="34" charset="0"/>
                <a:cs typeface="Arial" pitchFamily="34" charset="0"/>
              </a:rPr>
              <a:t>-</a:t>
            </a:r>
          </a:p>
          <a:p>
            <a:pPr algn="ctr"/>
            <a:r>
              <a:rPr lang="ru-RU" sz="2900" b="1" dirty="0" err="1" smtClean="0">
                <a:latin typeface="Arial Narrow" pitchFamily="34" charset="0"/>
                <a:cs typeface="Arial" pitchFamily="34" charset="0"/>
              </a:rPr>
              <a:t>мышленного</a:t>
            </a:r>
            <a:r>
              <a:rPr lang="ru-RU" sz="2900" b="1" dirty="0" smtClean="0">
                <a:latin typeface="Arial Narrow" pitchFamily="34" charset="0"/>
                <a:cs typeface="Arial" pitchFamily="34" charset="0"/>
              </a:rPr>
              <a:t> оборудования  «</a:t>
            </a:r>
            <a:r>
              <a:rPr lang="ru-RU" sz="2900" b="1" dirty="0" err="1" smtClean="0">
                <a:latin typeface="Arial Narrow" pitchFamily="34" charset="0"/>
                <a:cs typeface="Arial" pitchFamily="34" charset="0"/>
              </a:rPr>
              <a:t>Горэкс</a:t>
            </a:r>
            <a:r>
              <a:rPr lang="ru-RU" sz="2900" b="1" dirty="0" smtClean="0">
                <a:latin typeface="Arial Narrow" pitchFamily="34" charset="0"/>
                <a:cs typeface="Arial" pitchFamily="34" charset="0"/>
              </a:rPr>
              <a:t> - Светотехника»</a:t>
            </a:r>
            <a:endParaRPr lang="ru-RU" sz="29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2857488" y="857238"/>
            <a:ext cx="357190" cy="4286262"/>
          </a:xfrm>
          <a:prstGeom prst="homePlate">
            <a:avLst>
              <a:gd name="adj" fmla="val 1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3750477"/>
            <a:ext cx="2858400" cy="1393023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 descr="C:\Users\каширская\Desktop\фото\ГОРЭКС\1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57238"/>
            <a:ext cx="2858400" cy="1464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C:\Users\каширская\Desktop\фото\логотипы\гг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85998"/>
            <a:ext cx="2858400" cy="1506472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3286116" y="857238"/>
            <a:ext cx="5857884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 Narrow" pitchFamily="34" charset="0"/>
              </a:rPr>
              <a:t>Лидер в производстве взрывозащищенного оборудования </a:t>
            </a:r>
          </a:p>
          <a:p>
            <a:pPr algn="ctr"/>
            <a:endParaRPr lang="ru-RU" b="1" dirty="0" smtClean="0">
              <a:latin typeface="Arial Narrow" pitchFamily="34" charset="0"/>
            </a:endParaRPr>
          </a:p>
          <a:p>
            <a:pPr algn="ctr"/>
            <a:r>
              <a:rPr lang="ru-RU" sz="1750" dirty="0" smtClean="0">
                <a:latin typeface="Arial Narrow" pitchFamily="34" charset="0"/>
              </a:rPr>
              <a:t>Предприятие осуществляет деятельность с 1934 года, численность занятых на предприятии – 400</a:t>
            </a:r>
          </a:p>
          <a:p>
            <a:pPr algn="ctr"/>
            <a:r>
              <a:rPr lang="ru-RU" sz="1750" dirty="0" smtClean="0">
                <a:latin typeface="Arial Narrow" pitchFamily="34" charset="0"/>
              </a:rPr>
              <a:t>  Собственная научно-исследовательская</a:t>
            </a:r>
          </a:p>
          <a:p>
            <a:pPr algn="ctr"/>
            <a:r>
              <a:rPr lang="ru-RU" sz="1750" dirty="0" smtClean="0">
                <a:latin typeface="Arial Narrow" pitchFamily="34" charset="0"/>
              </a:rPr>
              <a:t> и конструкторская база. </a:t>
            </a:r>
          </a:p>
          <a:p>
            <a:pPr algn="ctr"/>
            <a:r>
              <a:rPr lang="ru-RU" sz="1750" dirty="0" smtClean="0">
                <a:latin typeface="Arial Narrow" pitchFamily="34" charset="0"/>
              </a:rPr>
              <a:t>Производство взрывозащищенного горно-шахтного и  общепромышленного оборудования, </a:t>
            </a:r>
          </a:p>
          <a:p>
            <a:pPr algn="ctr"/>
            <a:r>
              <a:rPr lang="ru-RU" sz="1750" dirty="0" smtClean="0">
                <a:latin typeface="Arial Narrow" pitchFamily="34" charset="0"/>
              </a:rPr>
              <a:t>выпуск серии взрывобезопасных светильников </a:t>
            </a:r>
          </a:p>
          <a:p>
            <a:pPr algn="ctr"/>
            <a:r>
              <a:rPr lang="ru-RU" sz="1750" dirty="0" smtClean="0">
                <a:latin typeface="Arial Narrow" pitchFamily="34" charset="0"/>
              </a:rPr>
              <a:t>в исполнении «Морской Регистр»</a:t>
            </a:r>
          </a:p>
          <a:p>
            <a:pPr algn="ctr"/>
            <a:r>
              <a:rPr lang="ru-RU" sz="1750" b="1" dirty="0" smtClean="0">
                <a:latin typeface="Arial Narrow" pitchFamily="34" charset="0"/>
              </a:rPr>
              <a:t> Рынки сбыта</a:t>
            </a:r>
            <a:r>
              <a:rPr lang="ru-RU" sz="1750" dirty="0" smtClean="0">
                <a:latin typeface="Arial Narrow" pitchFamily="34" charset="0"/>
              </a:rPr>
              <a:t>: Россия, страны ближнего и дальнего зарубежья</a:t>
            </a:r>
          </a:p>
          <a:p>
            <a:pPr algn="ctr"/>
            <a:r>
              <a:rPr lang="ru-RU" sz="1750" b="1" dirty="0" smtClean="0">
                <a:latin typeface="Arial Narrow" pitchFamily="34" charset="0"/>
                <a:cs typeface="Times New Roman" panose="02020603050405020304" pitchFamily="18" charset="0"/>
              </a:rPr>
              <a:t>Основные проблемы :</a:t>
            </a:r>
          </a:p>
          <a:p>
            <a:pPr algn="ctr"/>
            <a:r>
              <a:rPr lang="ru-RU" sz="1750" dirty="0" smtClean="0">
                <a:latin typeface="Arial Narrow" pitchFamily="34" charset="0"/>
                <a:cs typeface="Times New Roman" panose="02020603050405020304" pitchFamily="18" charset="0"/>
              </a:rPr>
              <a:t>завышенный интерес к импортной продукции</a:t>
            </a:r>
          </a:p>
          <a:p>
            <a:pPr algn="ctr"/>
            <a:r>
              <a:rPr lang="ru-RU" sz="1750" dirty="0" smtClean="0">
                <a:latin typeface="Arial Narrow" pitchFamily="34" charset="0"/>
                <a:cs typeface="Times New Roman" panose="02020603050405020304" pitchFamily="18" charset="0"/>
              </a:rPr>
              <a:t>отсутствие военного представительства</a:t>
            </a:r>
            <a:endParaRPr lang="ru-RU" dirty="0" smtClean="0">
              <a:latin typeface="Arial Narrow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571736" y="857238"/>
            <a:ext cx="6572264" cy="4286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856800"/>
          </a:xfrm>
          <a:prstGeom prst="rect">
            <a:avLst/>
          </a:prstGeom>
          <a:solidFill>
            <a:srgbClr val="2455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r>
              <a:rPr lang="ru-RU" sz="2900" b="1" dirty="0" smtClean="0">
                <a:latin typeface="Arial Narrow" pitchFamily="34" charset="0"/>
                <a:cs typeface="Arial" pitchFamily="34" charset="0"/>
              </a:rPr>
              <a:t>ООО «Завод взрывозащищенного и </a:t>
            </a:r>
            <a:r>
              <a:rPr lang="ru-RU" sz="2900" b="1" dirty="0" err="1" smtClean="0">
                <a:latin typeface="Arial Narrow" pitchFamily="34" charset="0"/>
                <a:cs typeface="Arial" pitchFamily="34" charset="0"/>
              </a:rPr>
              <a:t>общепро</a:t>
            </a:r>
            <a:r>
              <a:rPr lang="ru-RU" sz="2900" b="1" dirty="0" smtClean="0">
                <a:latin typeface="Arial Narrow" pitchFamily="34" charset="0"/>
                <a:cs typeface="Arial" pitchFamily="34" charset="0"/>
              </a:rPr>
              <a:t>-</a:t>
            </a:r>
          </a:p>
          <a:p>
            <a:pPr algn="ctr"/>
            <a:r>
              <a:rPr lang="ru-RU" sz="2900" b="1" dirty="0" err="1" smtClean="0">
                <a:latin typeface="Arial Narrow" pitchFamily="34" charset="0"/>
                <a:cs typeface="Arial" pitchFamily="34" charset="0"/>
              </a:rPr>
              <a:t>мышленного</a:t>
            </a:r>
            <a:r>
              <a:rPr lang="ru-RU" sz="2900" b="1" dirty="0" smtClean="0">
                <a:latin typeface="Arial Narrow" pitchFamily="34" charset="0"/>
                <a:cs typeface="Arial" pitchFamily="34" charset="0"/>
              </a:rPr>
              <a:t> оборудования  «</a:t>
            </a:r>
            <a:r>
              <a:rPr lang="ru-RU" sz="2900" b="1" dirty="0" err="1" smtClean="0">
                <a:latin typeface="Arial Narrow" pitchFamily="34" charset="0"/>
                <a:cs typeface="Arial" pitchFamily="34" charset="0"/>
              </a:rPr>
              <a:t>Горэкс</a:t>
            </a:r>
            <a:r>
              <a:rPr lang="ru-RU" sz="2900" b="1" dirty="0" smtClean="0">
                <a:latin typeface="Arial Narrow" pitchFamily="34" charset="0"/>
                <a:cs typeface="Arial" pitchFamily="34" charset="0"/>
              </a:rPr>
              <a:t> - Светотехника»</a:t>
            </a:r>
            <a:endParaRPr lang="ru-RU" sz="29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86018" y="1003905"/>
            <a:ext cx="6357982" cy="4139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Arial Narrow" pitchFamily="34" charset="0"/>
                <a:cs typeface="Arial" pitchFamily="34" charset="0"/>
              </a:rPr>
              <a:t>Выпуск </a:t>
            </a:r>
            <a:r>
              <a:rPr lang="ru-RU" b="1" dirty="0" err="1" smtClean="0">
                <a:latin typeface="Arial Narrow" pitchFamily="34" charset="0"/>
                <a:cs typeface="Arial" pitchFamily="34" charset="0"/>
              </a:rPr>
              <a:t>энергооборудования</a:t>
            </a:r>
            <a:r>
              <a:rPr lang="ru-RU" b="1" dirty="0" smtClean="0">
                <a:latin typeface="Arial Narrow" pitchFamily="34" charset="0"/>
                <a:cs typeface="Arial" pitchFamily="34" charset="0"/>
              </a:rPr>
              <a:t> во взрывозащищенном исполнении </a:t>
            </a:r>
          </a:p>
          <a:p>
            <a:pPr algn="ctr"/>
            <a:r>
              <a:rPr lang="ru-RU" b="1" dirty="0" smtClean="0">
                <a:latin typeface="Arial Narrow" pitchFamily="34" charset="0"/>
                <a:cs typeface="Times New Roman" panose="02020603050405020304" pitchFamily="18" charset="0"/>
              </a:rPr>
              <a:t>в рамках долгосрочного сотрудничества с предприятиями Военно-промышленного комплекса и судостроительного комплекса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Срок реализации: 2018-2020 гг.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Объем инвестиций: </a:t>
            </a:r>
            <a:r>
              <a:rPr lang="ru-RU" b="1" dirty="0" smtClean="0">
                <a:latin typeface="Arial Narrow" pitchFamily="34" charset="0"/>
              </a:rPr>
              <a:t>30 млн. руб</a:t>
            </a:r>
            <a:r>
              <a:rPr lang="ru-RU" dirty="0" smtClean="0">
                <a:latin typeface="Arial Narrow" pitchFamily="34" charset="0"/>
              </a:rPr>
              <a:t>.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Рабочие места: </a:t>
            </a:r>
            <a:r>
              <a:rPr lang="ru-RU" b="1" dirty="0" smtClean="0">
                <a:latin typeface="Arial Narrow" pitchFamily="34" charset="0"/>
              </a:rPr>
              <a:t>30</a:t>
            </a:r>
          </a:p>
          <a:p>
            <a:pPr algn="ctr"/>
            <a:endParaRPr lang="ru-RU" sz="1700" b="1" dirty="0" smtClean="0">
              <a:latin typeface="Arial Narrow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700" b="1" dirty="0" smtClean="0">
                <a:latin typeface="Arial Narrow" pitchFamily="34" charset="0"/>
                <a:cs typeface="Times New Roman" panose="02020603050405020304" pitchFamily="18" charset="0"/>
              </a:rPr>
              <a:t>Основные цели:</a:t>
            </a:r>
            <a:endParaRPr lang="ru-RU" sz="1700" dirty="0" smtClean="0">
              <a:latin typeface="Arial Narrow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700" dirty="0" smtClean="0">
                <a:latin typeface="Arial Narrow" pitchFamily="34" charset="0"/>
                <a:cs typeface="Times New Roman" panose="02020603050405020304" pitchFamily="18" charset="0"/>
              </a:rPr>
              <a:t>- освоение новых направлений и рынков</a:t>
            </a:r>
          </a:p>
          <a:p>
            <a:pPr algn="ctr"/>
            <a:r>
              <a:rPr lang="ru-RU" sz="1700" dirty="0" smtClean="0">
                <a:latin typeface="Arial Narrow" pitchFamily="34" charset="0"/>
                <a:cs typeface="Times New Roman" panose="02020603050405020304" pitchFamily="18" charset="0"/>
              </a:rPr>
              <a:t>- выполнение требований </a:t>
            </a:r>
            <a:r>
              <a:rPr lang="ru-RU" sz="1700" dirty="0" err="1" smtClean="0">
                <a:latin typeface="Arial Narrow" pitchFamily="34" charset="0"/>
                <a:cs typeface="Times New Roman" panose="02020603050405020304" pitchFamily="18" charset="0"/>
              </a:rPr>
              <a:t>импортозамещения</a:t>
            </a:r>
            <a:r>
              <a:rPr lang="ru-RU" sz="1700" dirty="0" smtClean="0">
                <a:latin typeface="Arial Narrow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1700" dirty="0" smtClean="0">
                <a:latin typeface="Arial Narrow" pitchFamily="34" charset="0"/>
                <a:cs typeface="Times New Roman" panose="02020603050405020304" pitchFamily="18" charset="0"/>
              </a:rPr>
              <a:t>- увеличение объемов производства</a:t>
            </a:r>
          </a:p>
          <a:p>
            <a:pPr algn="ctr"/>
            <a:r>
              <a:rPr lang="ru-RU" sz="1700" dirty="0" smtClean="0">
                <a:latin typeface="Arial Narrow" pitchFamily="34" charset="0"/>
                <a:cs typeface="Times New Roman" panose="02020603050405020304" pitchFamily="18" charset="0"/>
              </a:rPr>
              <a:t>- расширение собственных производственных мощностей </a:t>
            </a:r>
          </a:p>
          <a:p>
            <a:pPr algn="ctr"/>
            <a:r>
              <a:rPr lang="ru-RU" sz="1700" dirty="0" smtClean="0">
                <a:latin typeface="Arial Narrow" pitchFamily="34" charset="0"/>
                <a:cs typeface="Times New Roman" panose="02020603050405020304" pitchFamily="18" charset="0"/>
              </a:rPr>
              <a:t>- создание дополнительных рабочих мест</a:t>
            </a:r>
          </a:p>
        </p:txBody>
      </p:sp>
      <p:pic>
        <p:nvPicPr>
          <p:cNvPr id="10" name="Рисунок 9" descr="C:\Users\каширская\Desktop\фото\ГОРЭКС\1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50479"/>
            <a:ext cx="2858400" cy="1393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D:\Крутоголова\ФОТО\Лена-фото\ГОРЭКС\60_kvant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5998"/>
            <a:ext cx="2858400" cy="1506453"/>
          </a:xfrm>
          <a:prstGeom prst="rect">
            <a:avLst/>
          </a:prstGeom>
          <a:noFill/>
        </p:spPr>
      </p:pic>
      <p:pic>
        <p:nvPicPr>
          <p:cNvPr id="12" name="Рисунок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857238"/>
            <a:ext cx="2858400" cy="1393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ятиугольник 8"/>
          <p:cNvSpPr/>
          <p:nvPr/>
        </p:nvSpPr>
        <p:spPr>
          <a:xfrm>
            <a:off x="2857488" y="857237"/>
            <a:ext cx="357190" cy="4286263"/>
          </a:xfrm>
          <a:prstGeom prst="homePlate">
            <a:avLst>
              <a:gd name="adj" fmla="val 1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857238"/>
          </a:xfrm>
          <a:prstGeom prst="rect">
            <a:avLst/>
          </a:prstGeom>
          <a:solidFill>
            <a:srgbClr val="2455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 Narrow" pitchFamily="34" charset="0"/>
              </a:rPr>
              <a:t>ТОСЭР «ПРОКОПЬЕВСК»</a:t>
            </a:r>
            <a:endParaRPr lang="ru-RU" sz="3200" b="1" dirty="0">
              <a:latin typeface="Arial Narrow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910818"/>
            <a:ext cx="9144000" cy="69652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3911212"/>
            <a:ext cx="9144000" cy="12322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500166" y="928678"/>
            <a:ext cx="607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Arial Narrow" pitchFamily="34" charset="0"/>
              </a:rPr>
              <a:t>Цель создания ТОСЭР</a:t>
            </a:r>
            <a:endParaRPr lang="ru-RU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3820064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atin typeface="Arial Narrow" pitchFamily="34" charset="0"/>
                <a:cs typeface="Arial" pitchFamily="34" charset="0"/>
              </a:rPr>
              <a:t>В результате создания ТОСЭР на территории города Прокопьевска</a:t>
            </a:r>
          </a:p>
          <a:p>
            <a:pPr algn="ctr">
              <a:defRPr/>
            </a:pPr>
            <a:r>
              <a:rPr lang="ru-RU" sz="2400" b="1" dirty="0" smtClean="0">
                <a:latin typeface="Arial Narrow" pitchFamily="34" charset="0"/>
                <a:cs typeface="Arial" pitchFamily="34" charset="0"/>
              </a:rPr>
              <a:t>к 2024 году планируется реализовать инвестиционные проекты </a:t>
            </a:r>
          </a:p>
          <a:p>
            <a:pPr algn="ctr">
              <a:defRPr/>
            </a:pPr>
            <a:r>
              <a:rPr lang="ru-RU" sz="2400" b="1" dirty="0" smtClean="0">
                <a:latin typeface="Arial Narrow" pitchFamily="34" charset="0"/>
                <a:cs typeface="Arial" pitchFamily="34" charset="0"/>
              </a:rPr>
              <a:t>на сумму более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5,2</a:t>
            </a:r>
            <a:r>
              <a:rPr lang="ru-RU" sz="3200" b="1" dirty="0" smtClean="0">
                <a:latin typeface="Arial Narrow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 Narrow" pitchFamily="34" charset="0"/>
                <a:cs typeface="Arial" pitchFamily="34" charset="0"/>
              </a:rPr>
              <a:t>млрд. руб., создать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1500</a:t>
            </a:r>
            <a:r>
              <a:rPr lang="ru-RU" sz="2400" b="1" dirty="0" smtClean="0">
                <a:latin typeface="Arial Narrow" pitchFamily="34" charset="0"/>
                <a:cs typeface="Arial" pitchFamily="34" charset="0"/>
              </a:rPr>
              <a:t> новых рабочих мест</a:t>
            </a:r>
            <a:endParaRPr lang="ru-RU" sz="2400" b="1" dirty="0">
              <a:latin typeface="Arial Narrow" pitchFamily="34" charset="0"/>
              <a:cs typeface="Arial" pitchFamily="34" charset="0"/>
            </a:endParaRPr>
          </a:p>
        </p:txBody>
      </p:sp>
      <p:graphicFrame>
        <p:nvGraphicFramePr>
          <p:cNvPr id="13" name="Схема 12"/>
          <p:cNvGraphicFramePr/>
          <p:nvPr/>
        </p:nvGraphicFramePr>
        <p:xfrm>
          <a:off x="357158" y="1643056"/>
          <a:ext cx="8572560" cy="1928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Равнобедренный треугольник 13"/>
          <p:cNvSpPr/>
          <p:nvPr/>
        </p:nvSpPr>
        <p:spPr>
          <a:xfrm rot="10800000">
            <a:off x="642910" y="3643320"/>
            <a:ext cx="8001056" cy="214314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857488" y="857238"/>
            <a:ext cx="6286512" cy="428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 rot="5400000">
            <a:off x="892951" y="2821773"/>
            <a:ext cx="4286264" cy="357190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000364" y="857238"/>
            <a:ext cx="6143636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 Narrow" pitchFamily="34" charset="0"/>
              </a:rPr>
              <a:t>Цех крупнопанельного производства</a:t>
            </a:r>
          </a:p>
          <a:p>
            <a:pPr algn="ctr"/>
            <a:endParaRPr lang="ru-RU" sz="1600" b="1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Срок реализации: 2019-2020 гг.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Объем инвестиций: 300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Рабочие места: 145</a:t>
            </a:r>
          </a:p>
          <a:p>
            <a:pPr algn="ctr"/>
            <a:endParaRPr lang="ru-RU" sz="1000" b="1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Предприятие создано в 1957 году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Производство бетона и железобетонных изделий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Произведено комплексное переоснащение, установлено оборудование, производства Италии, Германии</a:t>
            </a:r>
          </a:p>
          <a:p>
            <a:pPr algn="ctr"/>
            <a:endParaRPr lang="ru-RU" b="1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Эффективность</a:t>
            </a:r>
            <a:r>
              <a:rPr lang="ru-RU" dirty="0" smtClean="0">
                <a:latin typeface="Arial Narrow" pitchFamily="34" charset="0"/>
              </a:rPr>
              <a:t>: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Рост проектной мощности завода после  модернизации: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сборного железобетона </a:t>
            </a:r>
            <a:r>
              <a:rPr lang="ru-RU" b="1" dirty="0" smtClean="0">
                <a:latin typeface="Arial Narrow" pitchFamily="34" charset="0"/>
              </a:rPr>
              <a:t>в 3 раза </a:t>
            </a:r>
            <a:r>
              <a:rPr lang="ru-RU" dirty="0" smtClean="0">
                <a:latin typeface="Arial Narrow" pitchFamily="34" charset="0"/>
              </a:rPr>
              <a:t>(до 50 </a:t>
            </a:r>
            <a:r>
              <a:rPr lang="ru-RU" dirty="0" err="1" smtClean="0">
                <a:latin typeface="Arial Narrow" pitchFamily="34" charset="0"/>
              </a:rPr>
              <a:t>тыс</a:t>
            </a:r>
            <a:r>
              <a:rPr lang="ru-RU" dirty="0" smtClean="0">
                <a:latin typeface="Arial Narrow" pitchFamily="34" charset="0"/>
              </a:rPr>
              <a:t> куб. м.)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бетона товарного </a:t>
            </a:r>
            <a:r>
              <a:rPr lang="ru-RU" b="1" dirty="0" smtClean="0">
                <a:latin typeface="Arial Narrow" pitchFamily="34" charset="0"/>
              </a:rPr>
              <a:t>в 2,5 раза </a:t>
            </a:r>
            <a:r>
              <a:rPr lang="ru-RU" dirty="0" smtClean="0">
                <a:latin typeface="Arial Narrow" pitchFamily="34" charset="0"/>
              </a:rPr>
              <a:t>(до 40 </a:t>
            </a:r>
            <a:r>
              <a:rPr lang="ru-RU" dirty="0" err="1" smtClean="0">
                <a:latin typeface="Arial Narrow" pitchFamily="34" charset="0"/>
              </a:rPr>
              <a:t>тыс</a:t>
            </a:r>
            <a:r>
              <a:rPr lang="ru-RU" dirty="0" smtClean="0">
                <a:latin typeface="Arial Narrow" pitchFamily="34" charset="0"/>
              </a:rPr>
              <a:t> куб. м.)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3696880"/>
            <a:ext cx="2858400" cy="14466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211712"/>
            <a:ext cx="2858400" cy="15387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571486"/>
            <a:ext cx="2858400" cy="17281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144000" cy="857238"/>
          </a:xfrm>
          <a:prstGeom prst="rect">
            <a:avLst/>
          </a:prstGeom>
          <a:solidFill>
            <a:srgbClr val="2455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071802" y="142858"/>
            <a:ext cx="2500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Arial Narrow" pitchFamily="34" charset="0"/>
              </a:rPr>
              <a:t>ООО «Гранд» </a:t>
            </a:r>
            <a:endParaRPr lang="ru-RU" sz="3200" b="1" dirty="0">
              <a:solidFill>
                <a:schemeClr val="bg1"/>
              </a:solidFill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857488" y="857239"/>
            <a:ext cx="6286512" cy="428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3"/>
            <a:ext cx="9144000" cy="856800"/>
          </a:xfrm>
          <a:prstGeom prst="rect">
            <a:avLst/>
          </a:prstGeom>
          <a:solidFill>
            <a:srgbClr val="2455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r>
              <a:rPr lang="ru-RU" sz="3200" b="1" dirty="0" smtClean="0">
                <a:latin typeface="Arial Narrow" pitchFamily="34" charset="0"/>
              </a:rPr>
              <a:t>ООО «</a:t>
            </a:r>
            <a:r>
              <a:rPr lang="ru-RU" sz="3200" b="1" dirty="0" err="1" smtClean="0">
                <a:latin typeface="Arial Narrow" pitchFamily="34" charset="0"/>
              </a:rPr>
              <a:t>Рус-Энерджи</a:t>
            </a:r>
            <a:r>
              <a:rPr lang="ru-RU" sz="3200" b="1" dirty="0" smtClean="0">
                <a:latin typeface="Arial Narrow" pitchFamily="34" charset="0"/>
              </a:rPr>
              <a:t>»</a:t>
            </a:r>
            <a:endParaRPr lang="ru-RU" sz="3200" dirty="0">
              <a:latin typeface="Arial Narrow" pitchFamily="34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2857488" y="857238"/>
            <a:ext cx="357190" cy="4286262"/>
          </a:xfrm>
          <a:prstGeom prst="homePlate">
            <a:avLst>
              <a:gd name="adj" fmla="val 1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86116" y="834628"/>
            <a:ext cx="585788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 Narrow" pitchFamily="34" charset="0"/>
              </a:rPr>
              <a:t>Производство по восстановлению шин для крупногабаритного транспорта</a:t>
            </a:r>
          </a:p>
          <a:p>
            <a:pPr algn="ctr"/>
            <a:endParaRPr lang="ru-RU" b="1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Срок </a:t>
            </a:r>
            <a:r>
              <a:rPr lang="ru-RU" b="1" dirty="0">
                <a:latin typeface="Arial Narrow" pitchFamily="34" charset="0"/>
              </a:rPr>
              <a:t>реализации: </a:t>
            </a:r>
            <a:r>
              <a:rPr lang="ru-RU" b="1" dirty="0" smtClean="0">
                <a:latin typeface="Arial Narrow" pitchFamily="34" charset="0"/>
              </a:rPr>
              <a:t>2019-2020 гг</a:t>
            </a:r>
            <a:r>
              <a:rPr lang="ru-RU" b="1" dirty="0">
                <a:latin typeface="Arial Narrow" pitchFamily="34" charset="0"/>
              </a:rPr>
              <a:t>.</a:t>
            </a:r>
          </a:p>
          <a:p>
            <a:pPr algn="ctr"/>
            <a:r>
              <a:rPr lang="ru-RU" b="1" dirty="0">
                <a:latin typeface="Arial Narrow" pitchFamily="34" charset="0"/>
              </a:rPr>
              <a:t>Объем инвестиций: 262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Рабочие </a:t>
            </a:r>
            <a:r>
              <a:rPr lang="ru-RU" b="1" dirty="0">
                <a:latin typeface="Arial Narrow" pitchFamily="34" charset="0"/>
              </a:rPr>
              <a:t>места: </a:t>
            </a:r>
            <a:r>
              <a:rPr lang="ru-RU" b="1" dirty="0" smtClean="0">
                <a:latin typeface="Arial Narrow" pitchFamily="34" charset="0"/>
              </a:rPr>
              <a:t>25</a:t>
            </a:r>
          </a:p>
          <a:p>
            <a:pPr algn="ctr"/>
            <a:endParaRPr lang="ru-RU" b="1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Цель проекта: </a:t>
            </a:r>
            <a:r>
              <a:rPr lang="ru-RU" dirty="0" smtClean="0">
                <a:latin typeface="Arial Narrow" pitchFamily="34" charset="0"/>
              </a:rPr>
              <a:t>создание современного производства</a:t>
            </a:r>
            <a:endParaRPr lang="ru-RU" dirty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Информация о проекте</a:t>
            </a:r>
            <a:r>
              <a:rPr lang="ru-RU" dirty="0" smtClean="0">
                <a:latin typeface="Arial Narrow" pitchFamily="34" charset="0"/>
              </a:rPr>
              <a:t>: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Открытие современного производства по восстановлению изношенного протектора КГШ по передовой технологии.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Запуск инновационного производства с потенциалом выхода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 за рамки Кемеровской области и поставок продукции 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в другие регионы Российской Федерации</a:t>
            </a:r>
            <a:endParaRPr lang="ru-RU" dirty="0">
              <a:latin typeface="Arial Narrow" pitchFamily="34" charset="0"/>
            </a:endParaRPr>
          </a:p>
        </p:txBody>
      </p:sp>
      <p:pic>
        <p:nvPicPr>
          <p:cNvPr id="15" name="Рисунок 14" descr="D:\Крутоголова\ФОТО\Лена-фото\все подряд\63.97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38"/>
            <a:ext cx="285840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00379"/>
            <a:ext cx="2858400" cy="21431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714612" y="857238"/>
            <a:ext cx="6429388" cy="428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857238"/>
            <a:ext cx="2858400" cy="15716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427736"/>
            <a:ext cx="2858400" cy="14466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"/>
            <a:ext cx="9144000" cy="954101"/>
          </a:xfrm>
          <a:prstGeom prst="rect">
            <a:avLst/>
          </a:prstGeom>
          <a:solidFill>
            <a:srgbClr val="245590"/>
          </a:solidFill>
          <a:effectLst/>
        </p:spPr>
        <p:txBody>
          <a:bodyPr wrap="square" lIns="91432" tIns="45717" rIns="91432" bIns="45717" rtlCol="0" anchor="ctr" anchorCtr="1">
            <a:spAutoFit/>
          </a:bodyPr>
          <a:lstStyle/>
          <a:p>
            <a:pPr algn="ctr"/>
            <a:endParaRPr lang="ru-RU" sz="28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endParaRPr lang="ru-RU" sz="28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3840896"/>
            <a:ext cx="2928926" cy="1368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857238"/>
            <a:ext cx="621507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 Narrow" pitchFamily="34" charset="0"/>
              </a:rPr>
              <a:t>Производство и ремонт шахтовых вентиляторов местного и главного проветривания</a:t>
            </a:r>
          </a:p>
          <a:p>
            <a:pPr algn="ctr"/>
            <a:endParaRPr lang="ru-RU" sz="1400" b="1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Срок реализации: 2018-2020 гг.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Объем инвестиций: 100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Рабочие места: 35</a:t>
            </a:r>
          </a:p>
          <a:p>
            <a:pPr algn="ctr"/>
            <a:endParaRPr lang="ru-RU" b="1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Цель проекта</a:t>
            </a:r>
            <a:r>
              <a:rPr lang="ru-RU" dirty="0" smtClean="0">
                <a:latin typeface="Arial Narrow" pitchFamily="34" charset="0"/>
              </a:rPr>
              <a:t>: Расширение производства </a:t>
            </a:r>
          </a:p>
          <a:p>
            <a:pPr algn="ctr"/>
            <a:r>
              <a:rPr lang="ru-RU" dirty="0" smtClean="0">
                <a:latin typeface="Arial Narrow" pitchFamily="34" charset="0"/>
                <a:cs typeface="Times New Roman" pitchFamily="18" charset="0"/>
              </a:rPr>
              <a:t>Предприятие более 60 лет занимается выпуском и является  поставщиком по всей России и странам СНГ горно-шахтного оборудования.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Рынки сбыта</a:t>
            </a:r>
            <a:r>
              <a:rPr lang="ru-RU" dirty="0" smtClean="0">
                <a:latin typeface="Arial Narrow" pitchFamily="34" charset="0"/>
              </a:rPr>
              <a:t>: Россия, страны ближнего и дальнего зарубежья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Результат</a:t>
            </a:r>
            <a:r>
              <a:rPr lang="ru-RU" dirty="0" smtClean="0">
                <a:latin typeface="Arial Narrow" pitchFamily="34" charset="0"/>
              </a:rPr>
              <a:t>: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Прирост объема производства на </a:t>
            </a:r>
            <a:r>
              <a:rPr lang="ru-RU" b="1" dirty="0" smtClean="0">
                <a:latin typeface="Arial Narrow" pitchFamily="34" charset="0"/>
              </a:rPr>
              <a:t>10%</a:t>
            </a:r>
            <a:r>
              <a:rPr lang="ru-RU" dirty="0" smtClean="0">
                <a:latin typeface="Arial Narrow" pitchFamily="34" charset="0"/>
              </a:rPr>
              <a:t>, на </a:t>
            </a:r>
            <a:r>
              <a:rPr lang="ru-RU" b="1" dirty="0" smtClean="0">
                <a:latin typeface="Arial Narrow" pitchFamily="34" charset="0"/>
              </a:rPr>
              <a:t>150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Поступления в консолидированный  бюджет: </a:t>
            </a:r>
            <a:r>
              <a:rPr lang="ru-RU" b="1" dirty="0" smtClean="0">
                <a:latin typeface="Arial Narrow" pitchFamily="34" charset="0"/>
              </a:rPr>
              <a:t>10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</a:t>
            </a:r>
          </a:p>
        </p:txBody>
      </p:sp>
      <p:sp>
        <p:nvSpPr>
          <p:cNvPr id="10" name="Равнобедренный треугольник 9"/>
          <p:cNvSpPr/>
          <p:nvPr/>
        </p:nvSpPr>
        <p:spPr>
          <a:xfrm rot="5400000">
            <a:off x="892952" y="2821774"/>
            <a:ext cx="4286262" cy="357190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785786" y="214296"/>
            <a:ext cx="7929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Arial Narrow" pitchFamily="34" charset="0"/>
              </a:rPr>
              <a:t>ООО «КФТ </a:t>
            </a:r>
            <a:r>
              <a:rPr lang="ru-RU" sz="3200" b="1" dirty="0" err="1" smtClean="0">
                <a:solidFill>
                  <a:schemeClr val="bg1"/>
                </a:solidFill>
                <a:latin typeface="Arial Narrow" pitchFamily="34" charset="0"/>
              </a:rPr>
              <a:t>Металло-Механический</a:t>
            </a:r>
            <a:r>
              <a:rPr lang="ru-RU" sz="3200" b="1" dirty="0" smtClean="0">
                <a:solidFill>
                  <a:schemeClr val="bg1"/>
                </a:solidFill>
                <a:latin typeface="Arial Narrow" pitchFamily="34" charset="0"/>
              </a:rPr>
              <a:t> завод»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57488" y="857238"/>
            <a:ext cx="6286512" cy="42862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 Narrow" pitchFamily="34" charset="0"/>
              </a:rPr>
              <a:t>Цех по сортировке и утилизации твердых </a:t>
            </a:r>
          </a:p>
          <a:p>
            <a:pPr algn="ctr"/>
            <a:r>
              <a:rPr lang="ru-RU" sz="2000" b="1" dirty="0" smtClean="0">
                <a:latin typeface="Arial Narrow" pitchFamily="34" charset="0"/>
              </a:rPr>
              <a:t>бытовых и промышленных отходов</a:t>
            </a:r>
          </a:p>
          <a:p>
            <a:pPr algn="ctr"/>
            <a:endParaRPr lang="ru-RU" b="1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Срок реализации: 2019-2020 гг.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Объем инвестиций: 378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Рабочие места: 75</a:t>
            </a:r>
          </a:p>
          <a:p>
            <a:pPr algn="ctr"/>
            <a:endParaRPr lang="ru-RU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Цель: </a:t>
            </a:r>
            <a:r>
              <a:rPr lang="ru-RU" dirty="0" smtClean="0">
                <a:latin typeface="Arial Narrow" pitchFamily="34" charset="0"/>
              </a:rPr>
              <a:t>Создание цеха по сортировке 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и утилизации твердых бытовых 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и промышленных отходов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 производительностью </a:t>
            </a:r>
            <a:r>
              <a:rPr lang="ru-RU" b="1" dirty="0" smtClean="0">
                <a:latin typeface="Arial Narrow" pitchFamily="34" charset="0"/>
              </a:rPr>
              <a:t>300</a:t>
            </a:r>
            <a:r>
              <a:rPr lang="ru-RU" dirty="0" smtClean="0">
                <a:latin typeface="Arial Narrow" pitchFamily="34" charset="0"/>
              </a:rPr>
              <a:t> тонн в сутки</a:t>
            </a:r>
          </a:p>
          <a:p>
            <a:pPr algn="ctr"/>
            <a:endParaRPr lang="ru-RU" b="1" dirty="0" smtClean="0">
              <a:latin typeface="Arial Narrow" pitchFamily="34" charset="0"/>
            </a:endParaRPr>
          </a:p>
          <a:p>
            <a:pPr algn="ctr"/>
            <a:r>
              <a:rPr lang="ru-RU" dirty="0" smtClean="0">
                <a:latin typeface="Arial Narrow" pitchFamily="34" charset="0"/>
              </a:rPr>
              <a:t>Планируемые объемы производства </a:t>
            </a:r>
            <a:r>
              <a:rPr lang="ru-RU" b="1" dirty="0" smtClean="0">
                <a:latin typeface="Arial Narrow" pitchFamily="34" charset="0"/>
              </a:rPr>
              <a:t>35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 в год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Поступления в консолидированный бюджет </a:t>
            </a:r>
            <a:r>
              <a:rPr lang="ru-RU" b="1" dirty="0" smtClean="0">
                <a:latin typeface="Arial Narrow" pitchFamily="34" charset="0"/>
              </a:rPr>
              <a:t>4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</a:t>
            </a:r>
          </a:p>
          <a:p>
            <a:pPr algn="ctr"/>
            <a:endParaRPr lang="ru-RU" sz="1600" b="1" dirty="0" smtClean="0">
              <a:latin typeface="Arial Narrow" pitchFamily="34" charset="0"/>
            </a:endParaRPr>
          </a:p>
        </p:txBody>
      </p:sp>
      <p:sp>
        <p:nvSpPr>
          <p:cNvPr id="10" name="Равнобедренный треугольник 9"/>
          <p:cNvSpPr/>
          <p:nvPr/>
        </p:nvSpPr>
        <p:spPr>
          <a:xfrm rot="5400000">
            <a:off x="892951" y="2821774"/>
            <a:ext cx="4286263" cy="357190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699542"/>
            <a:ext cx="2858400" cy="17293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3604733"/>
            <a:ext cx="2858400" cy="15387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357436"/>
            <a:ext cx="2858400" cy="14466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"/>
            <a:ext cx="9144000" cy="856800"/>
          </a:xfrm>
          <a:prstGeom prst="rect">
            <a:avLst/>
          </a:prstGeom>
          <a:solidFill>
            <a:srgbClr val="245590"/>
          </a:solidFill>
          <a:effectLst/>
        </p:spPr>
        <p:txBody>
          <a:bodyPr wrap="square" lIns="91432" tIns="45717" rIns="91432" bIns="45717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ООО «Изобилие»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endParaRPr lang="ru-RU" sz="1400" b="1" dirty="0">
              <a:solidFill>
                <a:schemeClr val="bg1"/>
              </a:solidFill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"/>
            <a:ext cx="9144000" cy="856800"/>
          </a:xfrm>
          <a:prstGeom prst="rect">
            <a:avLst/>
          </a:prstGeom>
          <a:solidFill>
            <a:srgbClr val="245590"/>
          </a:solidFill>
          <a:effectLst/>
        </p:spPr>
        <p:txBody>
          <a:bodyPr wrap="square" lIns="91432" tIns="45717" rIns="91432" bIns="45717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ООО «НПО «Перспектива»</a:t>
            </a:r>
          </a:p>
          <a:p>
            <a:pPr algn="ctr"/>
            <a:endParaRPr lang="ru-RU" sz="2800" b="1" dirty="0">
              <a:solidFill>
                <a:schemeClr val="bg1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488" y="857238"/>
            <a:ext cx="6286512" cy="42862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 Narrow" pitchFamily="34" charset="0"/>
                <a:cs typeface="Arial" pitchFamily="34" charset="0"/>
              </a:rPr>
              <a:t>Производство отливок из черных и цветных металлов</a:t>
            </a:r>
          </a:p>
          <a:p>
            <a:pPr algn="ctr"/>
            <a:endParaRPr lang="ru-RU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Срок реализации: 2016-2021гг.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Объем инвестиций: 70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Рабочие места: 90</a:t>
            </a:r>
          </a:p>
          <a:p>
            <a:pPr algn="ctr"/>
            <a:endParaRPr lang="ru-RU" sz="1700" b="1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Цель проекта</a:t>
            </a:r>
            <a:r>
              <a:rPr lang="ru-RU" dirty="0" smtClean="0">
                <a:latin typeface="Arial Narrow" pitchFamily="34" charset="0"/>
              </a:rPr>
              <a:t>: Создание импортозамещающей продукции.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 </a:t>
            </a:r>
            <a:r>
              <a:rPr lang="ru-RU" b="1" dirty="0" smtClean="0">
                <a:latin typeface="Arial Narrow" pitchFamily="34" charset="0"/>
              </a:rPr>
              <a:t>Информация о проекте</a:t>
            </a:r>
            <a:r>
              <a:rPr lang="ru-RU" dirty="0" smtClean="0">
                <a:latin typeface="Arial Narrow" pitchFamily="34" charset="0"/>
              </a:rPr>
              <a:t>: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Предприятие занимается литьем заготовок из чугуна,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стали и цветных сплавов, изготовлением и ремонтом различных запасных частей и узлов. 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Эффективность</a:t>
            </a:r>
            <a:r>
              <a:rPr lang="ru-RU" dirty="0" smtClean="0">
                <a:latin typeface="Arial Narrow" pitchFamily="34" charset="0"/>
              </a:rPr>
              <a:t>: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Прирост объема производства на </a:t>
            </a:r>
            <a:r>
              <a:rPr lang="ru-RU" b="1" dirty="0" smtClean="0">
                <a:latin typeface="Arial Narrow" pitchFamily="34" charset="0"/>
              </a:rPr>
              <a:t>20%</a:t>
            </a:r>
            <a:r>
              <a:rPr lang="ru-RU" dirty="0" smtClean="0">
                <a:latin typeface="Arial Narrow" pitchFamily="34" charset="0"/>
              </a:rPr>
              <a:t>, до </a:t>
            </a:r>
            <a:r>
              <a:rPr lang="ru-RU" b="1" dirty="0" smtClean="0">
                <a:latin typeface="Arial Narrow" pitchFamily="34" charset="0"/>
              </a:rPr>
              <a:t>50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Поступления в консолидированный  бюджет: </a:t>
            </a:r>
            <a:r>
              <a:rPr lang="ru-RU" b="1" dirty="0" smtClean="0">
                <a:latin typeface="Arial Narrow" pitchFamily="34" charset="0"/>
              </a:rPr>
              <a:t>6,8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при выходе на полную мощность</a:t>
            </a:r>
            <a:endParaRPr lang="ru-RU" sz="2000" dirty="0"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857238"/>
            <a:ext cx="2858400" cy="15114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357436"/>
            <a:ext cx="2858400" cy="15114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3696898"/>
            <a:ext cx="2858400" cy="14466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Равнобедренный треугольник 9"/>
          <p:cNvSpPr/>
          <p:nvPr/>
        </p:nvSpPr>
        <p:spPr>
          <a:xfrm rot="5400000">
            <a:off x="892952" y="2821774"/>
            <a:ext cx="4286262" cy="357190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:\130829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28874"/>
            <a:ext cx="2858400" cy="1274031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857488" y="857238"/>
            <a:ext cx="6286512" cy="428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857238"/>
          </a:xfrm>
          <a:prstGeom prst="rect">
            <a:avLst/>
          </a:prstGeom>
          <a:solidFill>
            <a:srgbClr val="2455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r>
              <a:rPr lang="ru-RU" sz="3200" b="1" dirty="0" smtClean="0">
                <a:latin typeface="Arial Narrow" pitchFamily="34" charset="0"/>
                <a:cs typeface="Arial" pitchFamily="34" charset="0"/>
              </a:rPr>
              <a:t>ООО «Сибирские ресурсы»</a:t>
            </a:r>
            <a:endParaRPr lang="ru-RU" sz="32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2857488" y="857238"/>
            <a:ext cx="357190" cy="4286262"/>
          </a:xfrm>
          <a:prstGeom prst="homePlate">
            <a:avLst>
              <a:gd name="adj" fmla="val 1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071802" y="964397"/>
            <a:ext cx="607219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 Narrow" pitchFamily="34" charset="0"/>
                <a:cs typeface="Arial" pitchFamily="34" charset="0"/>
              </a:rPr>
              <a:t>Демонтаж железобетонных конструкций, производство строительного материала</a:t>
            </a:r>
          </a:p>
          <a:p>
            <a:pPr algn="ctr"/>
            <a:endParaRPr lang="ru-RU" b="1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Срок реализации: 2018-2019 гг.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Объем инвестиций: 55,8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Рабочие места: 25</a:t>
            </a:r>
          </a:p>
          <a:p>
            <a:pPr algn="ctr"/>
            <a:endParaRPr lang="ru-RU" b="1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Цель проекта</a:t>
            </a:r>
            <a:r>
              <a:rPr lang="ru-RU" dirty="0" smtClean="0">
                <a:latin typeface="Arial Narrow" pitchFamily="34" charset="0"/>
              </a:rPr>
              <a:t>: Переработка железобетонных конструкций 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в строительный материал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Ведется демонтаж конструкций на территории площадки Мелькомбинат.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Проектная мощность:</a:t>
            </a:r>
            <a:r>
              <a:rPr lang="ru-RU" dirty="0" smtClean="0">
                <a:latin typeface="Arial Narrow" pitchFamily="34" charset="0"/>
              </a:rPr>
              <a:t> до 7000 тонн металлолома в месяц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Рынки сбыта</a:t>
            </a:r>
            <a:r>
              <a:rPr lang="ru-RU" dirty="0" smtClean="0">
                <a:latin typeface="Arial Narrow" pitchFamily="34" charset="0"/>
              </a:rPr>
              <a:t>: НКМК, ЗСМК (Новокузнецк), ГМЗ(Гурьевск),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ООО «Гранд» (Прокопьевск)</a:t>
            </a:r>
            <a:endParaRPr lang="ru-RU" dirty="0">
              <a:latin typeface="Arial Narrow" pitchFamily="34" charset="0"/>
            </a:endParaRPr>
          </a:p>
        </p:txBody>
      </p:sp>
      <p:pic>
        <p:nvPicPr>
          <p:cNvPr id="1026" name="Picture 2" descr="Z:\Новая папка\8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43320"/>
            <a:ext cx="2857488" cy="1500180"/>
          </a:xfrm>
          <a:prstGeom prst="rect">
            <a:avLst/>
          </a:prstGeom>
          <a:noFill/>
        </p:spPr>
      </p:pic>
      <p:pic>
        <p:nvPicPr>
          <p:cNvPr id="2" name="Picture 2" descr="C:\Users\каширская\Desktop\337601344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857238"/>
            <a:ext cx="2857488" cy="1571635"/>
          </a:xfrm>
          <a:prstGeom prst="rect">
            <a:avLst/>
          </a:prstGeom>
          <a:noFill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57488" y="857238"/>
            <a:ext cx="6286512" cy="428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857238"/>
          </a:xfrm>
          <a:prstGeom prst="rect">
            <a:avLst/>
          </a:prstGeom>
          <a:solidFill>
            <a:srgbClr val="2455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r>
              <a:rPr lang="ru-RU" sz="3200" b="1" dirty="0" smtClean="0">
                <a:latin typeface="Arial Narrow" pitchFamily="34" charset="0"/>
                <a:cs typeface="Arial" pitchFamily="34" charset="0"/>
              </a:rPr>
              <a:t>ООО «</a:t>
            </a:r>
            <a:r>
              <a:rPr lang="ru-RU" sz="3200" b="1" dirty="0" err="1" smtClean="0">
                <a:latin typeface="Arial Narrow" pitchFamily="34" charset="0"/>
                <a:cs typeface="Arial" pitchFamily="34" charset="0"/>
              </a:rPr>
              <a:t>Автосельхозснаб</a:t>
            </a:r>
            <a:r>
              <a:rPr lang="ru-RU" sz="3200" b="1" dirty="0" smtClean="0">
                <a:latin typeface="Arial Narrow" pitchFamily="34" charset="0"/>
                <a:cs typeface="Arial" pitchFamily="34" charset="0"/>
              </a:rPr>
              <a:t>»</a:t>
            </a:r>
            <a:endParaRPr lang="ru-RU" sz="32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2857488" y="857238"/>
            <a:ext cx="357190" cy="4286262"/>
          </a:xfrm>
          <a:prstGeom prst="homePlate">
            <a:avLst>
              <a:gd name="adj" fmla="val 1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000364" y="857238"/>
            <a:ext cx="6143636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 Narrow" pitchFamily="34" charset="0"/>
                <a:cs typeface="Arial" pitchFamily="34" charset="0"/>
              </a:rPr>
              <a:t>Производство литья по газифицируемым моделям</a:t>
            </a:r>
          </a:p>
          <a:p>
            <a:pPr algn="ctr"/>
            <a:endParaRPr lang="ru-RU" b="1" dirty="0" smtClean="0">
              <a:latin typeface="Arial Narrow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Срок реализации: 2019-2021 гг.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Объем инвестиций: 25,9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Рабочие места: 20</a:t>
            </a:r>
          </a:p>
          <a:p>
            <a:pPr algn="ctr"/>
            <a:endParaRPr lang="ru-RU" b="1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Цель проекта</a:t>
            </a:r>
            <a:r>
              <a:rPr lang="ru-RU" dirty="0" smtClean="0">
                <a:latin typeface="Arial Narrow" pitchFamily="34" charset="0"/>
              </a:rPr>
              <a:t>: Создание импортозамещающей продукции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Обладатель «Бренда Кузбасса» в звании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«Лучшая торговая марка» (2008, 2010 гг.)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Рынки сбыта</a:t>
            </a:r>
            <a:r>
              <a:rPr lang="ru-RU" dirty="0" smtClean="0">
                <a:latin typeface="Arial Narrow" pitchFamily="34" charset="0"/>
              </a:rPr>
              <a:t>: угледобывающие предприятия Кузбасса, предприятия горнорудной промышленности 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Центральной России, Урала, Сибири и Дальнего Востока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Результат: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Прирост объема производства на </a:t>
            </a:r>
            <a:r>
              <a:rPr lang="ru-RU" b="1" dirty="0" smtClean="0">
                <a:latin typeface="Arial Narrow" pitchFamily="34" charset="0"/>
              </a:rPr>
              <a:t>15%</a:t>
            </a:r>
            <a:r>
              <a:rPr lang="ru-RU" dirty="0" smtClean="0">
                <a:latin typeface="Arial Narrow" pitchFamily="34" charset="0"/>
              </a:rPr>
              <a:t>, на </a:t>
            </a:r>
            <a:r>
              <a:rPr lang="ru-RU" b="1" dirty="0" smtClean="0">
                <a:latin typeface="Arial Narrow" pitchFamily="34" charset="0"/>
              </a:rPr>
              <a:t>2,9</a:t>
            </a:r>
            <a:r>
              <a:rPr lang="ru-RU" dirty="0" smtClean="0">
                <a:latin typeface="Arial Narrow" pitchFamily="34" charset="0"/>
              </a:rPr>
              <a:t>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</a:t>
            </a:r>
          </a:p>
        </p:txBody>
      </p:sp>
      <p:pic>
        <p:nvPicPr>
          <p:cNvPr id="8" name="Рисунок 7" descr="2-litejnoe-oborudovanie-tseha-i-litejnyie-zavody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7237"/>
            <a:ext cx="2858400" cy="1345508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  <a:sp3d prstMaterial="softEdge">
            <a:bevelT/>
          </a:sp3d>
        </p:spPr>
      </p:pic>
      <p:pic>
        <p:nvPicPr>
          <p:cNvPr id="2050" name="Picture 2" descr="C:\Users\ЕЛЕНА\Desktop\modely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3122"/>
            <a:ext cx="2857520" cy="1518057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609975"/>
            <a:ext cx="2857488" cy="1533525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857488" y="857238"/>
            <a:ext cx="6286512" cy="428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143372" y="3429006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10"/>
          <p:cNvPicPr>
            <a:picLocks noChangeAspect="1" noChangeArrowheads="1"/>
          </p:cNvPicPr>
          <p:nvPr/>
        </p:nvPicPr>
        <p:blipFill>
          <a:blip r:embed="rId2" cstate="print"/>
          <a:srcRect b="14287"/>
          <a:stretch>
            <a:fillRect/>
          </a:stretch>
        </p:blipFill>
        <p:spPr bwMode="auto">
          <a:xfrm>
            <a:off x="0" y="3857634"/>
            <a:ext cx="2857488" cy="128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57238"/>
            <a:ext cx="285748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3122"/>
            <a:ext cx="2860968" cy="164305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856800"/>
          </a:xfrm>
          <a:prstGeom prst="rect">
            <a:avLst/>
          </a:prstGeom>
          <a:solidFill>
            <a:srgbClr val="2455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r>
              <a:rPr lang="ru-RU" sz="2900" b="1" dirty="0" smtClean="0">
                <a:latin typeface="Arial Narrow" pitchFamily="34" charset="0"/>
                <a:cs typeface="Arial" pitchFamily="34" charset="0"/>
              </a:rPr>
              <a:t>ОАО «</a:t>
            </a:r>
            <a:r>
              <a:rPr lang="ru-RU" sz="2900" b="1" dirty="0" err="1" smtClean="0">
                <a:latin typeface="Arial Narrow" pitchFamily="34" charset="0"/>
              </a:rPr>
              <a:t>Прокопьевский</a:t>
            </a:r>
            <a:r>
              <a:rPr lang="ru-RU" sz="2900" b="1" dirty="0" smtClean="0">
                <a:latin typeface="Arial Narrow" pitchFamily="34" charset="0"/>
              </a:rPr>
              <a:t> </a:t>
            </a:r>
            <a:r>
              <a:rPr lang="ru-RU" sz="2900" b="1" dirty="0">
                <a:latin typeface="Arial Narrow" pitchFamily="34" charset="0"/>
              </a:rPr>
              <a:t>ремонтный трамвайно-троллейбусный завод</a:t>
            </a:r>
            <a:r>
              <a:rPr lang="ru-RU" sz="2900" b="1" dirty="0" smtClean="0">
                <a:latin typeface="Arial Narrow" pitchFamily="34" charset="0"/>
                <a:cs typeface="Arial" pitchFamily="34" charset="0"/>
              </a:rPr>
              <a:t>»</a:t>
            </a:r>
            <a:endParaRPr lang="ru-RU" sz="29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2857488" y="857238"/>
            <a:ext cx="357190" cy="4286263"/>
          </a:xfrm>
          <a:prstGeom prst="homePlate">
            <a:avLst>
              <a:gd name="adj" fmla="val 1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928926" y="857238"/>
            <a:ext cx="6215074" cy="3626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 Narrow" pitchFamily="34" charset="0"/>
                <a:cs typeface="Arial" pitchFamily="34" charset="0"/>
              </a:rPr>
              <a:t>Производство горно-шахтного оборудования</a:t>
            </a:r>
          </a:p>
          <a:p>
            <a:pPr algn="ctr"/>
            <a:endParaRPr lang="ru-RU" b="1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Срок реализации: 2017-2020 гг.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Объем инвестиций: 10,5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Рабочие места: 10</a:t>
            </a:r>
          </a:p>
          <a:p>
            <a:pPr algn="ctr"/>
            <a:endParaRPr lang="ru-RU" sz="1100" b="1" dirty="0" smtClean="0">
              <a:latin typeface="Arial Narrow" pitchFamily="34" charset="0"/>
            </a:endParaRPr>
          </a:p>
          <a:p>
            <a:pPr algn="ctr">
              <a:lnSpc>
                <a:spcPts val="1900"/>
              </a:lnSpc>
            </a:pPr>
            <a:r>
              <a:rPr lang="ru-RU" b="1" dirty="0" smtClean="0">
                <a:latin typeface="Arial Narrow" pitchFamily="34" charset="0"/>
              </a:rPr>
              <a:t>Цель проекта</a:t>
            </a:r>
            <a:r>
              <a:rPr lang="ru-RU" dirty="0" smtClean="0">
                <a:latin typeface="Arial Narrow" pitchFamily="34" charset="0"/>
              </a:rPr>
              <a:t>: Модернизация производства. </a:t>
            </a:r>
          </a:p>
          <a:p>
            <a:pPr lvl="0" algn="ctr">
              <a:lnSpc>
                <a:spcPts val="1900"/>
              </a:lnSpc>
            </a:pPr>
            <a:r>
              <a:rPr lang="ru-RU" dirty="0" smtClean="0">
                <a:latin typeface="Arial Narrow" pitchFamily="34" charset="0"/>
              </a:rPr>
              <a:t>Выпуск н</a:t>
            </a:r>
            <a:r>
              <a:rPr lang="ru-RU" dirty="0" smtClean="0">
                <a:latin typeface="Arial Narrow" pitchFamily="34" charset="0"/>
                <a:cs typeface="Times New Roman" pitchFamily="18" charset="0"/>
              </a:rPr>
              <a:t>естандартного оборудования,  </a:t>
            </a:r>
            <a:r>
              <a:rPr lang="ru-RU" dirty="0" err="1" smtClean="0">
                <a:latin typeface="Arial Narrow" pitchFamily="34" charset="0"/>
                <a:cs typeface="Times New Roman" pitchFamily="18" charset="0"/>
              </a:rPr>
              <a:t>горношахтного</a:t>
            </a:r>
            <a:r>
              <a:rPr lang="ru-RU" dirty="0" smtClean="0">
                <a:latin typeface="Arial Narrow" pitchFamily="34" charset="0"/>
                <a:cs typeface="Times New Roman" pitchFamily="18" charset="0"/>
              </a:rPr>
              <a:t> оборудования и сельскохозяйственной техники. </a:t>
            </a:r>
          </a:p>
          <a:p>
            <a:pPr lvl="0" algn="ctr">
              <a:lnSpc>
                <a:spcPts val="1900"/>
              </a:lnSpc>
            </a:pPr>
            <a:r>
              <a:rPr lang="ru-RU" b="1" dirty="0" smtClean="0">
                <a:latin typeface="Arial Narrow" pitchFamily="34" charset="0"/>
                <a:cs typeface="Times New Roman" pitchFamily="18" charset="0"/>
              </a:rPr>
              <a:t>Рынок сбыта: </a:t>
            </a:r>
            <a:r>
              <a:rPr lang="ru-RU" dirty="0" smtClean="0">
                <a:latin typeface="Arial Narrow" pitchFamily="34" charset="0"/>
                <a:cs typeface="Times New Roman" pitchFamily="18" charset="0"/>
              </a:rPr>
              <a:t>угледобывающие  предприятия Кузбасса. </a:t>
            </a:r>
          </a:p>
          <a:p>
            <a:pPr algn="ctr">
              <a:lnSpc>
                <a:spcPts val="1900"/>
              </a:lnSpc>
            </a:pPr>
            <a:endParaRPr lang="ru-RU" b="1" dirty="0" smtClean="0">
              <a:latin typeface="Arial Narrow" pitchFamily="34" charset="0"/>
            </a:endParaRPr>
          </a:p>
          <a:p>
            <a:pPr algn="ctr">
              <a:lnSpc>
                <a:spcPts val="1900"/>
              </a:lnSpc>
            </a:pPr>
            <a:r>
              <a:rPr lang="ru-RU" b="1" dirty="0" smtClean="0">
                <a:latin typeface="Arial Narrow" pitchFamily="34" charset="0"/>
              </a:rPr>
              <a:t>Результат</a:t>
            </a:r>
            <a:r>
              <a:rPr lang="ru-RU" dirty="0" smtClean="0">
                <a:latin typeface="Arial Narrow" pitchFamily="34" charset="0"/>
              </a:rPr>
              <a:t>:</a:t>
            </a:r>
          </a:p>
          <a:p>
            <a:pPr algn="ctr">
              <a:lnSpc>
                <a:spcPts val="1900"/>
              </a:lnSpc>
            </a:pPr>
            <a:r>
              <a:rPr lang="ru-RU" dirty="0" smtClean="0">
                <a:latin typeface="Arial Narrow" pitchFamily="34" charset="0"/>
              </a:rPr>
              <a:t>Прирост объема производства на </a:t>
            </a:r>
            <a:r>
              <a:rPr lang="ru-RU" b="1" dirty="0" smtClean="0">
                <a:latin typeface="Arial Narrow" pitchFamily="34" charset="0"/>
              </a:rPr>
              <a:t>18%</a:t>
            </a:r>
            <a:r>
              <a:rPr lang="ru-RU" dirty="0" smtClean="0">
                <a:latin typeface="Arial Narrow" pitchFamily="34" charset="0"/>
              </a:rPr>
              <a:t>, на </a:t>
            </a:r>
            <a:r>
              <a:rPr lang="ru-RU" b="1" dirty="0" smtClean="0">
                <a:latin typeface="Arial Narrow" pitchFamily="34" charset="0"/>
              </a:rPr>
              <a:t>12,8</a:t>
            </a:r>
            <a:r>
              <a:rPr lang="ru-RU" dirty="0" smtClean="0">
                <a:latin typeface="Arial Narrow" pitchFamily="34" charset="0"/>
              </a:rPr>
              <a:t>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</a:t>
            </a:r>
          </a:p>
          <a:p>
            <a:pPr algn="ctr">
              <a:lnSpc>
                <a:spcPts val="1900"/>
              </a:lnSpc>
            </a:pPr>
            <a:r>
              <a:rPr lang="ru-RU" dirty="0" smtClean="0">
                <a:latin typeface="Arial Narrow" pitchFamily="34" charset="0"/>
              </a:rPr>
              <a:t>Поступления в консолидированный  бюджет: </a:t>
            </a:r>
            <a:r>
              <a:rPr lang="ru-RU" b="1" dirty="0" smtClean="0">
                <a:latin typeface="Arial Narrow" pitchFamily="34" charset="0"/>
              </a:rPr>
              <a:t>2,6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</a:t>
            </a:r>
            <a:endParaRPr lang="ru-RU" b="1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864792" y="857238"/>
            <a:ext cx="6279208" cy="428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ятиугольник 8"/>
          <p:cNvSpPr/>
          <p:nvPr/>
        </p:nvSpPr>
        <p:spPr>
          <a:xfrm>
            <a:off x="2857488" y="836730"/>
            <a:ext cx="357189" cy="4306770"/>
          </a:xfrm>
          <a:prstGeom prst="homePlate">
            <a:avLst>
              <a:gd name="adj" fmla="val 1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857238"/>
            <a:ext cx="6286512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Arial Narrow" pitchFamily="34" charset="0"/>
              </a:rPr>
              <a:t>Производство модифицированного кирпича нового поколения «</a:t>
            </a:r>
            <a:r>
              <a:rPr lang="ru-RU" sz="2000" b="1" dirty="0" err="1">
                <a:latin typeface="Arial Narrow" pitchFamily="34" charset="0"/>
              </a:rPr>
              <a:t>Лего</a:t>
            </a:r>
            <a:r>
              <a:rPr lang="ru-RU" sz="2000" b="1" dirty="0" smtClean="0">
                <a:latin typeface="Arial Narrow" pitchFamily="34" charset="0"/>
              </a:rPr>
              <a:t>»</a:t>
            </a:r>
          </a:p>
          <a:p>
            <a:pPr algn="ctr"/>
            <a:endParaRPr lang="ru-RU" sz="1200" b="1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Срок реализации: 2018-2019гг.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Объем инвестиций: 12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Рабочие места: 45</a:t>
            </a:r>
          </a:p>
          <a:p>
            <a:pPr algn="ctr"/>
            <a:endParaRPr lang="ru-RU" b="1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Цель проекта</a:t>
            </a:r>
            <a:r>
              <a:rPr lang="ru-RU" dirty="0" smtClean="0">
                <a:latin typeface="Arial Narrow" pitchFamily="34" charset="0"/>
              </a:rPr>
              <a:t>: 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Выпуск уникального кирпича не имеющего аналогов в  регионе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Проектная мощность</a:t>
            </a:r>
            <a:r>
              <a:rPr lang="ru-RU" dirty="0" smtClean="0">
                <a:latin typeface="Arial Narrow" pitchFamily="34" charset="0"/>
              </a:rPr>
              <a:t>: 10 </a:t>
            </a:r>
            <a:r>
              <a:rPr lang="ru-RU" dirty="0" err="1" smtClean="0">
                <a:latin typeface="Arial Narrow" pitchFamily="34" charset="0"/>
              </a:rPr>
              <a:t>млн</a:t>
            </a:r>
            <a:r>
              <a:rPr lang="ru-RU" dirty="0" smtClean="0">
                <a:latin typeface="Arial Narrow" pitchFamily="34" charset="0"/>
              </a:rPr>
              <a:t> штук в год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Информация о проекте:</a:t>
            </a:r>
            <a:r>
              <a:rPr lang="ru-RU" dirty="0" smtClean="0">
                <a:latin typeface="Arial Narrow" pitchFamily="34" charset="0"/>
              </a:rPr>
              <a:t> </a:t>
            </a:r>
          </a:p>
          <a:p>
            <a:pPr algn="ctr"/>
            <a:r>
              <a:rPr lang="ru-RU" dirty="0" err="1" smtClean="0">
                <a:latin typeface="Arial Narrow" pitchFamily="34" charset="0"/>
              </a:rPr>
              <a:t>Лего-кирпич</a:t>
            </a:r>
            <a:r>
              <a:rPr lang="ru-RU" dirty="0" smtClean="0">
                <a:latin typeface="Arial Narrow" pitchFamily="34" charset="0"/>
              </a:rPr>
              <a:t> </a:t>
            </a:r>
            <a:r>
              <a:rPr lang="ru-RU" dirty="0">
                <a:latin typeface="Arial Narrow" pitchFamily="34" charset="0"/>
              </a:rPr>
              <a:t>экологически безопасный </a:t>
            </a:r>
            <a:r>
              <a:rPr lang="ru-RU" dirty="0" smtClean="0">
                <a:latin typeface="Arial Narrow" pitchFamily="34" charset="0"/>
              </a:rPr>
              <a:t>продукт</a:t>
            </a:r>
            <a:endParaRPr lang="ru-RU" dirty="0">
              <a:latin typeface="Arial Narrow" pitchFamily="34" charset="0"/>
            </a:endParaRPr>
          </a:p>
          <a:p>
            <a:pPr algn="ctr"/>
            <a:r>
              <a:rPr lang="ru-RU" dirty="0">
                <a:latin typeface="Arial Narrow" pitchFamily="34" charset="0"/>
              </a:rPr>
              <a:t>Применяется для внутренних и наружных работ, при строительстве малоэтажных многоквартирных жилых </a:t>
            </a:r>
            <a:r>
              <a:rPr lang="ru-RU" dirty="0" smtClean="0">
                <a:latin typeface="Arial Narrow" pitchFamily="34" charset="0"/>
              </a:rPr>
              <a:t>домов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Рынки сбыта</a:t>
            </a:r>
            <a:r>
              <a:rPr lang="ru-RU" dirty="0" smtClean="0">
                <a:latin typeface="Arial Narrow" pitchFamily="34" charset="0"/>
              </a:rPr>
              <a:t>: Кемеровская, Новосибирская, Томская области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857238"/>
            <a:ext cx="2858400" cy="135015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-1" y="2143122"/>
            <a:ext cx="2858400" cy="1296144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http://design-fly.ru/wp-content/uploads/2017/08/%D0%B01-27.jpg"/>
          <p:cNvPicPr/>
          <p:nvPr/>
        </p:nvPicPr>
        <p:blipFill>
          <a:blip r:embed="rId4" cstate="print"/>
          <a:srcRect l="2500" t="3783" r="4874" b="8366"/>
          <a:stretch>
            <a:fillRect/>
          </a:stretch>
        </p:blipFill>
        <p:spPr bwMode="auto">
          <a:xfrm>
            <a:off x="0" y="3429006"/>
            <a:ext cx="2857488" cy="1714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857238"/>
          </a:xfrm>
          <a:prstGeom prst="rect">
            <a:avLst/>
          </a:prstGeom>
          <a:solidFill>
            <a:srgbClr val="2455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r>
              <a:rPr lang="ru-RU" sz="2900" b="1" dirty="0" smtClean="0">
                <a:latin typeface="Arial Narrow" pitchFamily="34" charset="0"/>
              </a:rPr>
              <a:t>ООО «</a:t>
            </a:r>
            <a:r>
              <a:rPr lang="ru-RU" sz="2900" b="1" dirty="0" err="1">
                <a:latin typeface="Arial Narrow" pitchFamily="34" charset="0"/>
              </a:rPr>
              <a:t>Прокопьевское</a:t>
            </a:r>
            <a:r>
              <a:rPr lang="ru-RU" sz="2900" b="1" dirty="0">
                <a:latin typeface="Arial Narrow" pitchFamily="34" charset="0"/>
              </a:rPr>
              <a:t> </a:t>
            </a:r>
            <a:r>
              <a:rPr lang="ru-RU" sz="2900" b="1" dirty="0" smtClean="0">
                <a:latin typeface="Arial Narrow" pitchFamily="34" charset="0"/>
              </a:rPr>
              <a:t>строительно-торговое</a:t>
            </a:r>
          </a:p>
          <a:p>
            <a:pPr algn="ctr"/>
            <a:r>
              <a:rPr lang="ru-RU" sz="2900" b="1" dirty="0" smtClean="0">
                <a:latin typeface="Arial Narrow" pitchFamily="34" charset="0"/>
              </a:rPr>
              <a:t>предприятие </a:t>
            </a:r>
            <a:r>
              <a:rPr lang="ru-RU" sz="2900" b="1" dirty="0">
                <a:latin typeface="Arial Narrow" pitchFamily="34" charset="0"/>
              </a:rPr>
              <a:t>«</a:t>
            </a:r>
            <a:r>
              <a:rPr lang="ru-RU" sz="2900" b="1" dirty="0" err="1">
                <a:latin typeface="Arial Narrow" pitchFamily="34" charset="0"/>
              </a:rPr>
              <a:t>Новострой</a:t>
            </a:r>
            <a:r>
              <a:rPr lang="ru-RU" sz="2900" b="1" dirty="0" smtClean="0">
                <a:latin typeface="Arial Narrow" pitchFamily="34" charset="0"/>
              </a:rPr>
              <a:t>»</a:t>
            </a:r>
            <a:endParaRPr lang="ru-RU" sz="2900" dirty="0">
              <a:latin typeface="Arial Narrow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49848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57488" y="857238"/>
            <a:ext cx="6286512" cy="4286262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857238"/>
          </a:xfrm>
          <a:prstGeom prst="rect">
            <a:avLst/>
          </a:prstGeom>
          <a:solidFill>
            <a:srgbClr val="2455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r>
              <a:rPr lang="ru-RU" sz="3200" b="1" dirty="0" smtClean="0">
                <a:latin typeface="Arial Narrow" pitchFamily="34" charset="0"/>
                <a:cs typeface="Arial" pitchFamily="34" charset="0"/>
              </a:rPr>
              <a:t>ООО «Стиль Мебель»</a:t>
            </a:r>
            <a:endParaRPr lang="ru-RU" sz="32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2857488" y="857238"/>
            <a:ext cx="357190" cy="4286262"/>
          </a:xfrm>
          <a:prstGeom prst="homePlate">
            <a:avLst>
              <a:gd name="adj" fmla="val 1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000364" y="857238"/>
            <a:ext cx="61436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 Narrow" pitchFamily="34" charset="0"/>
                <a:cs typeface="Arial" pitchFamily="34" charset="0"/>
              </a:rPr>
              <a:t>Производство мягкой мебели</a:t>
            </a:r>
          </a:p>
          <a:p>
            <a:pPr algn="ctr"/>
            <a:endParaRPr lang="ru-RU" b="1" dirty="0" smtClean="0">
              <a:latin typeface="Arial Narrow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Срок реализации: 2018-2019 гг.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Объем инвестиций: 35 </a:t>
            </a:r>
            <a:r>
              <a:rPr lang="ru-RU" b="1" dirty="0" err="1" smtClean="0">
                <a:latin typeface="Arial Narrow" pitchFamily="34" charset="0"/>
              </a:rPr>
              <a:t>млн</a:t>
            </a:r>
            <a:r>
              <a:rPr lang="ru-RU" b="1" dirty="0" smtClean="0">
                <a:latin typeface="Arial Narrow" pitchFamily="34" charset="0"/>
              </a:rPr>
              <a:t> рублей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Рабочие места: 30</a:t>
            </a:r>
          </a:p>
          <a:p>
            <a:pPr algn="ctr"/>
            <a:endParaRPr lang="ru-RU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Цель проекта</a:t>
            </a:r>
            <a:r>
              <a:rPr lang="ru-RU" dirty="0" smtClean="0">
                <a:latin typeface="Arial Narrow" pitchFamily="34" charset="0"/>
              </a:rPr>
              <a:t>: Создание импортозамещающей продукции</a:t>
            </a:r>
          </a:p>
          <a:p>
            <a:pPr algn="ctr"/>
            <a:endParaRPr lang="ru-RU" dirty="0" smtClean="0">
              <a:latin typeface="Arial Narrow" pitchFamily="34" charset="0"/>
            </a:endParaRPr>
          </a:p>
          <a:p>
            <a:pPr algn="ctr"/>
            <a:r>
              <a:rPr lang="ru-RU" dirty="0" smtClean="0">
                <a:latin typeface="Arial Narrow" pitchFamily="34" charset="0"/>
              </a:rPr>
              <a:t>Основное направление предприятия – 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производство недорогой, но качественной мягкой мебели для среднего класса покупателя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С 2018 года  освоено 5 </a:t>
            </a:r>
            <a:r>
              <a:rPr lang="ru-RU" dirty="0" err="1" smtClean="0">
                <a:latin typeface="Arial Narrow" pitchFamily="34" charset="0"/>
              </a:rPr>
              <a:t>млн</a:t>
            </a:r>
            <a:r>
              <a:rPr lang="ru-RU" dirty="0" smtClean="0">
                <a:latin typeface="Arial Narrow" pitchFamily="34" charset="0"/>
              </a:rPr>
              <a:t> рублей 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создано 7 рабочих мест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Рынки сбыта</a:t>
            </a:r>
            <a:r>
              <a:rPr lang="ru-RU" dirty="0" smtClean="0">
                <a:latin typeface="Arial Narrow" pitchFamily="34" charset="0"/>
              </a:rPr>
              <a:t>: Кемеровская область, регионы Сибири</a:t>
            </a:r>
            <a:endParaRPr lang="ru-RU" dirty="0">
              <a:latin typeface="Arial Narrow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609975"/>
            <a:ext cx="2857488" cy="1533525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2143122"/>
            <a:ext cx="2857488" cy="153352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857238"/>
            <a:ext cx="2857488" cy="1533525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1190469"/>
            <a:ext cx="785818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700" b="1" dirty="0" smtClean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1. Растениеводство и животноводство, охота и предоставление соответствующих услуг в этих отраслях</a:t>
            </a:r>
          </a:p>
          <a:p>
            <a:pPr>
              <a:spcAft>
                <a:spcPts val="0"/>
              </a:spcAft>
            </a:pPr>
            <a:r>
              <a:rPr lang="ru-RU" sz="1700" b="1" dirty="0" smtClean="0">
                <a:solidFill>
                  <a:srgbClr val="000000"/>
                </a:solidFill>
                <a:effectLst/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ru-RU" sz="1700" b="1" dirty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. Производство </a:t>
            </a:r>
            <a:r>
              <a:rPr lang="ru-RU" sz="1700" b="1" dirty="0" smtClean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пищевых продуктов</a:t>
            </a:r>
            <a:endParaRPr lang="ru-RU" sz="1700" b="1" dirty="0">
              <a:solidFill>
                <a:srgbClr val="000000"/>
              </a:solidFill>
              <a:latin typeface="Arial Narrow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1700" b="1" dirty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3. Производство текстильных изделий</a:t>
            </a:r>
          </a:p>
          <a:p>
            <a:pPr>
              <a:spcAft>
                <a:spcPts val="0"/>
              </a:spcAft>
            </a:pPr>
            <a:r>
              <a:rPr lang="ru-RU" sz="1700" b="1" dirty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4. Производство одежды</a:t>
            </a:r>
          </a:p>
          <a:p>
            <a:pPr>
              <a:spcAft>
                <a:spcPts val="0"/>
              </a:spcAft>
            </a:pPr>
            <a:r>
              <a:rPr lang="ru-RU" sz="1700" b="1" dirty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5. </a:t>
            </a:r>
            <a:r>
              <a:rPr lang="ru-RU" sz="1700" b="1" dirty="0" smtClean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Обработка древесины и производство изделий из дерева и пробки, кроме мебели, производство изделий из соломки и материалов для плетения</a:t>
            </a:r>
            <a:endParaRPr lang="ru-RU" sz="1700" b="1" dirty="0">
              <a:solidFill>
                <a:srgbClr val="000000"/>
              </a:solidFill>
              <a:latin typeface="Arial Narrow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1700" b="1" dirty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6. Производство химических веществ и химических продуктов</a:t>
            </a:r>
          </a:p>
          <a:p>
            <a:pPr>
              <a:spcAft>
                <a:spcPts val="0"/>
              </a:spcAft>
            </a:pPr>
            <a:r>
              <a:rPr lang="ru-RU" sz="1700" b="1" dirty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7. Производство лекарственных средств и материалов, применяемых в медицинских целях</a:t>
            </a:r>
          </a:p>
          <a:p>
            <a:pPr>
              <a:spcAft>
                <a:spcPts val="0"/>
              </a:spcAft>
            </a:pPr>
            <a:r>
              <a:rPr lang="ru-RU" sz="1700" b="1" dirty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8. </a:t>
            </a:r>
            <a:r>
              <a:rPr lang="ru-RU" sz="1700" b="1" dirty="0" smtClean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Производство резиновых и пластмассовых изделий</a:t>
            </a:r>
          </a:p>
          <a:p>
            <a:pPr>
              <a:spcAft>
                <a:spcPts val="0"/>
              </a:spcAft>
            </a:pPr>
            <a:r>
              <a:rPr lang="ru-RU" sz="1700" b="1" dirty="0" smtClean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9. Производство прочей неметаллической продукции</a:t>
            </a:r>
          </a:p>
          <a:p>
            <a:pPr>
              <a:spcAft>
                <a:spcPts val="0"/>
              </a:spcAft>
            </a:pPr>
            <a:r>
              <a:rPr lang="ru-RU" sz="1700" b="1" dirty="0" smtClean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10. Производство металлургическое</a:t>
            </a:r>
            <a:endParaRPr lang="ru-RU" sz="1700" b="1" dirty="0">
              <a:solidFill>
                <a:srgbClr val="000000"/>
              </a:solidFill>
              <a:latin typeface="Arial Narrow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1700" b="1" dirty="0" smtClean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11. </a:t>
            </a:r>
            <a:r>
              <a:rPr lang="ru-RU" sz="1700" b="1" dirty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Производство готовых металлических изделий, кроме машин и </a:t>
            </a:r>
            <a:r>
              <a:rPr lang="ru-RU" sz="1700" b="1" dirty="0" smtClean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оборудования …</a:t>
            </a:r>
            <a:endParaRPr lang="ru-RU" sz="1700" b="1" dirty="0">
              <a:solidFill>
                <a:srgbClr val="000000"/>
              </a:solidFill>
              <a:latin typeface="Arial Narrow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1071552"/>
          </a:xfrm>
          <a:prstGeom prst="rect">
            <a:avLst/>
          </a:prstGeom>
          <a:solidFill>
            <a:srgbClr val="2455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ПЕРЕЧЕНЬ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видов экономической деятельности,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к осуществлению  на ТОСЭР «Прокопьевск»</a:t>
            </a:r>
            <a:endParaRPr lang="ru-RU" sz="2400" b="1" dirty="0">
              <a:solidFill>
                <a:schemeClr val="bg1"/>
              </a:solidFill>
              <a:latin typeface="Arial Narrow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08633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1214428"/>
            <a:ext cx="8643998" cy="17859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b="1" dirty="0" smtClean="0">
                <a:solidFill>
                  <a:schemeClr val="tx1"/>
                </a:solidFill>
                <a:latin typeface="Arial Narrow" pitchFamily="34" charset="0"/>
              </a:rPr>
              <a:t>-  Статью 34 главы 9 Федерального закона от 29.12.2014 № 473-ФЗ </a:t>
            </a:r>
            <a:r>
              <a:rPr lang="ru-RU" sz="1500" dirty="0" smtClean="0">
                <a:solidFill>
                  <a:schemeClr val="tx1"/>
                </a:solidFill>
                <a:latin typeface="Arial Narrow" pitchFamily="34" charset="0"/>
              </a:rPr>
              <a:t>«О территориях опережающего социально-экономического развития Российской Федерации. </a:t>
            </a:r>
          </a:p>
          <a:p>
            <a:r>
              <a:rPr lang="ru-RU" sz="1500" dirty="0" smtClean="0">
                <a:solidFill>
                  <a:schemeClr val="tx1"/>
                </a:solidFill>
                <a:latin typeface="Arial Narrow" pitchFamily="34" charset="0"/>
              </a:rPr>
              <a:t>«Статья 34. Порядок создания территорий опережающего социально-экономического развития на территориях </a:t>
            </a:r>
            <a:r>
              <a:rPr lang="ru-RU" sz="1500" dirty="0" err="1" smtClean="0">
                <a:solidFill>
                  <a:schemeClr val="tx1"/>
                </a:solidFill>
                <a:latin typeface="Arial Narrow" pitchFamily="34" charset="0"/>
              </a:rPr>
              <a:t>монопрофильных</a:t>
            </a:r>
            <a:r>
              <a:rPr lang="ru-RU" sz="1500" dirty="0" smtClean="0">
                <a:solidFill>
                  <a:schemeClr val="tx1"/>
                </a:solidFill>
                <a:latin typeface="Arial Narrow" pitchFamily="34" charset="0"/>
              </a:rPr>
              <a:t> муниципальных образований Российской Федерации (моногородов) ….</a:t>
            </a:r>
          </a:p>
          <a:p>
            <a:r>
              <a:rPr lang="ru-RU" sz="1500" b="1" u="sng" dirty="0" smtClean="0">
                <a:solidFill>
                  <a:srgbClr val="C00000"/>
                </a:solidFill>
                <a:latin typeface="Arial Narrow" pitchFamily="34" charset="0"/>
              </a:rPr>
              <a:t>дополнить</a:t>
            </a:r>
            <a:r>
              <a:rPr lang="ru-RU" sz="1500" dirty="0" smtClean="0">
                <a:solidFill>
                  <a:schemeClr val="tx1"/>
                </a:solidFill>
                <a:latin typeface="Arial Narrow" pitchFamily="34" charset="0"/>
              </a:rPr>
              <a:t> «</a:t>
            </a:r>
            <a:r>
              <a:rPr lang="ru-RU" sz="1500" dirty="0" err="1" smtClean="0">
                <a:solidFill>
                  <a:schemeClr val="tx1"/>
                </a:solidFill>
                <a:latin typeface="Arial Narrow" pitchFamily="34" charset="0"/>
              </a:rPr>
              <a:t>Монопрофильным</a:t>
            </a:r>
            <a:r>
              <a:rPr lang="ru-RU" sz="1500" dirty="0" smtClean="0">
                <a:solidFill>
                  <a:schemeClr val="tx1"/>
                </a:solidFill>
                <a:latin typeface="Arial Narrow" pitchFamily="34" charset="0"/>
              </a:rPr>
              <a:t> муниципальным образованиям Российской Федерации (моногородам) </a:t>
            </a:r>
            <a:r>
              <a:rPr lang="ru-RU" sz="1500" b="1" dirty="0" smtClean="0">
                <a:solidFill>
                  <a:schemeClr val="tx1"/>
                </a:solidFill>
                <a:latin typeface="Arial Narrow" pitchFamily="34" charset="0"/>
              </a:rPr>
              <a:t>1 категории </a:t>
            </a:r>
            <a:r>
              <a:rPr lang="ru-RU" sz="1500" dirty="0" smtClean="0">
                <a:solidFill>
                  <a:schemeClr val="tx1"/>
                </a:solidFill>
                <a:latin typeface="Arial Narrow" pitchFamily="34" charset="0"/>
              </a:rPr>
              <a:t>с наиболее сложным социально-экономическим положением (распоряжение Правительства РФ от 29.07.2018                № 1398-р) </a:t>
            </a:r>
            <a:r>
              <a:rPr lang="ru-RU" sz="1500" b="1" dirty="0" smtClean="0">
                <a:solidFill>
                  <a:schemeClr val="tx1"/>
                </a:solidFill>
                <a:latin typeface="Arial Narrow" pitchFamily="34" charset="0"/>
              </a:rPr>
              <a:t>предоставить преимущественные возможности создания территории опережающего социально-экономического развития (ТОСЭР)».  </a:t>
            </a:r>
            <a:endParaRPr lang="ru-RU" sz="15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" name="Стрелка вверх 5"/>
          <p:cNvSpPr/>
          <p:nvPr/>
        </p:nvSpPr>
        <p:spPr>
          <a:xfrm rot="10800000">
            <a:off x="714348" y="1000114"/>
            <a:ext cx="7786742" cy="142876"/>
          </a:xfrm>
          <a:prstGeom prst="upArrow">
            <a:avLst>
              <a:gd name="adj1" fmla="val 100000"/>
              <a:gd name="adj2" fmla="val 1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928676"/>
          </a:xfrm>
          <a:prstGeom prst="rect">
            <a:avLst/>
          </a:prstGeom>
          <a:solidFill>
            <a:srgbClr val="2455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latin typeface="Arial Narrow" pitchFamily="34" charset="0"/>
              </a:rPr>
              <a:t>Предложения по совершенствованию законодательства РФ,  </a:t>
            </a:r>
          </a:p>
          <a:p>
            <a:pPr algn="ctr"/>
            <a:r>
              <a:rPr lang="ru-RU" sz="2300" b="1" dirty="0" smtClean="0">
                <a:latin typeface="Arial Narrow" pitchFamily="34" charset="0"/>
              </a:rPr>
              <a:t>направленного на оптимизацию создания ТОСЭР в моногородах</a:t>
            </a:r>
            <a:endParaRPr lang="ru-RU" sz="2300" b="1" dirty="0">
              <a:latin typeface="Arial Narrow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3071816"/>
            <a:ext cx="8643998" cy="714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b="1" dirty="0" smtClean="0">
                <a:solidFill>
                  <a:schemeClr val="tx1"/>
                </a:solidFill>
                <a:latin typeface="Arial Narrow" pitchFamily="34" charset="0"/>
              </a:rPr>
              <a:t>-  </a:t>
            </a:r>
            <a:r>
              <a:rPr lang="ru-RU" sz="1500" b="1" u="sng" dirty="0" smtClean="0">
                <a:solidFill>
                  <a:srgbClr val="C00000"/>
                </a:solidFill>
                <a:latin typeface="Arial Narrow" pitchFamily="34" charset="0"/>
              </a:rPr>
              <a:t>Соблюдение сроков исполнения</a:t>
            </a:r>
            <a:r>
              <a:rPr lang="ru-RU" sz="1500" u="sng" dirty="0" smtClean="0">
                <a:solidFill>
                  <a:srgbClr val="C00000"/>
                </a:solidFill>
                <a:latin typeface="Arial Narrow" pitchFamily="34" charset="0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Arial Narrow" pitchFamily="34" charset="0"/>
              </a:rPr>
              <a:t>Постановления Правительства РФ от 22.06.2015 № 614 «Об особенностях создания территорий опережающего социально-экономического развития на территориях </a:t>
            </a:r>
            <a:r>
              <a:rPr lang="ru-RU" sz="1500" dirty="0" err="1" smtClean="0">
                <a:solidFill>
                  <a:schemeClr val="tx1"/>
                </a:solidFill>
                <a:latin typeface="Arial Narrow" pitchFamily="34" charset="0"/>
              </a:rPr>
              <a:t>монопрофильных</a:t>
            </a:r>
            <a:r>
              <a:rPr lang="ru-RU" sz="1500" dirty="0" smtClean="0">
                <a:solidFill>
                  <a:schemeClr val="tx1"/>
                </a:solidFill>
                <a:latin typeface="Arial Narrow" pitchFamily="34" charset="0"/>
              </a:rPr>
              <a:t> муниципальных образований российской федерации (моногородов)» (</a:t>
            </a:r>
            <a:r>
              <a:rPr lang="ru-RU" sz="1500" dirty="0" err="1" smtClean="0">
                <a:solidFill>
                  <a:schemeClr val="tx1"/>
                </a:solidFill>
                <a:latin typeface="Arial Narrow" pitchFamily="34" charset="0"/>
              </a:rPr>
              <a:t>пп</a:t>
            </a:r>
            <a:r>
              <a:rPr lang="ru-RU" sz="1500" dirty="0" smtClean="0">
                <a:solidFill>
                  <a:schemeClr val="tx1"/>
                </a:solidFill>
                <a:latin typeface="Arial Narrow" pitchFamily="34" charset="0"/>
              </a:rPr>
              <a:t> 6, 7, 8, 9)</a:t>
            </a:r>
            <a:endParaRPr lang="ru-RU" sz="15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3857634"/>
            <a:ext cx="8643998" cy="11430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b="1" dirty="0" smtClean="0">
                <a:solidFill>
                  <a:schemeClr val="tx1"/>
                </a:solidFill>
                <a:latin typeface="Arial Narrow" pitchFamily="34" charset="0"/>
              </a:rPr>
              <a:t>-  </a:t>
            </a:r>
            <a:r>
              <a:rPr lang="ru-RU" sz="1500" b="1" u="sng" dirty="0" smtClean="0">
                <a:solidFill>
                  <a:srgbClr val="C00000"/>
                </a:solidFill>
                <a:latin typeface="Arial Narrow" pitchFamily="34" charset="0"/>
              </a:rPr>
              <a:t> Дополнить</a:t>
            </a:r>
            <a:r>
              <a:rPr lang="ru-RU" sz="1500" dirty="0" smtClean="0">
                <a:solidFill>
                  <a:schemeClr val="tx1"/>
                </a:solidFill>
                <a:latin typeface="Arial Narrow" pitchFamily="34" charset="0"/>
              </a:rPr>
              <a:t> Правила создания ТОСЭР на территориях </a:t>
            </a:r>
            <a:r>
              <a:rPr lang="ru-RU" sz="1500" dirty="0" err="1" smtClean="0">
                <a:solidFill>
                  <a:schemeClr val="tx1"/>
                </a:solidFill>
                <a:latin typeface="Arial Narrow" pitchFamily="34" charset="0"/>
              </a:rPr>
              <a:t>монопрофильных</a:t>
            </a:r>
            <a:r>
              <a:rPr lang="ru-RU" sz="1500" dirty="0" smtClean="0">
                <a:solidFill>
                  <a:schemeClr val="tx1"/>
                </a:solidFill>
                <a:latin typeface="Arial Narrow" pitchFamily="34" charset="0"/>
              </a:rPr>
              <a:t> муниципальных образований Российской Федерации, утвержденных Постановлением Правительства РФ от 22.06.2015 № 614 </a:t>
            </a:r>
            <a:r>
              <a:rPr lang="ru-RU" sz="1500" b="1" dirty="0" smtClean="0">
                <a:solidFill>
                  <a:schemeClr val="tx1"/>
                </a:solidFill>
                <a:latin typeface="Arial Narrow" pitchFamily="34" charset="0"/>
              </a:rPr>
              <a:t>пунктом</a:t>
            </a:r>
            <a:r>
              <a:rPr lang="ru-RU" sz="1500" dirty="0" smtClean="0">
                <a:solidFill>
                  <a:schemeClr val="tx1"/>
                </a:solidFill>
                <a:latin typeface="Arial Narrow" pitchFamily="34" charset="0"/>
              </a:rPr>
              <a:t>:</a:t>
            </a:r>
          </a:p>
          <a:p>
            <a:r>
              <a:rPr lang="ru-RU" sz="1500" dirty="0" smtClean="0">
                <a:solidFill>
                  <a:schemeClr val="tx1"/>
                </a:solidFill>
                <a:latin typeface="Arial Narrow" pitchFamily="34" charset="0"/>
              </a:rPr>
              <a:t>«</a:t>
            </a:r>
            <a:r>
              <a:rPr lang="ru-RU" sz="1500" b="1" dirty="0" smtClean="0">
                <a:solidFill>
                  <a:schemeClr val="tx1"/>
                </a:solidFill>
                <a:latin typeface="Arial Narrow" pitchFamily="34" charset="0"/>
              </a:rPr>
              <a:t>Сроки процедур </a:t>
            </a:r>
            <a:r>
              <a:rPr lang="ru-RU" sz="1500" dirty="0" smtClean="0">
                <a:solidFill>
                  <a:schemeClr val="tx1"/>
                </a:solidFill>
                <a:latin typeface="Arial Narrow" pitchFamily="34" charset="0"/>
              </a:rPr>
              <a:t>рассмотрения, согласования заявок на создание ТОСЭР на территориях </a:t>
            </a:r>
            <a:r>
              <a:rPr lang="ru-RU" sz="1500" dirty="0" err="1" smtClean="0">
                <a:solidFill>
                  <a:schemeClr val="tx1"/>
                </a:solidFill>
                <a:latin typeface="Arial Narrow" pitchFamily="34" charset="0"/>
              </a:rPr>
              <a:t>монопрофильных</a:t>
            </a:r>
            <a:r>
              <a:rPr lang="ru-RU" sz="1500" dirty="0" smtClean="0">
                <a:solidFill>
                  <a:schemeClr val="tx1"/>
                </a:solidFill>
                <a:latin typeface="Arial Narrow" pitchFamily="34" charset="0"/>
              </a:rPr>
              <a:t> муниципальных образований Российской Федерации, принятия решений о присвоении статуса ТОСЭР  и иных действий </a:t>
            </a:r>
            <a:r>
              <a:rPr lang="ru-RU" sz="1500" b="1" dirty="0" smtClean="0">
                <a:solidFill>
                  <a:schemeClr val="tx1"/>
                </a:solidFill>
                <a:latin typeface="Arial Narrow" pitchFamily="34" charset="0"/>
              </a:rPr>
              <a:t>не должны превышать в общей совокупности 180 календарных дней.».  </a:t>
            </a:r>
            <a:endParaRPr lang="ru-RU" sz="15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214428"/>
            <a:ext cx="7572428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700" b="1" dirty="0" smtClean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…</a:t>
            </a:r>
          </a:p>
          <a:p>
            <a:pPr>
              <a:spcAft>
                <a:spcPts val="0"/>
              </a:spcAft>
            </a:pPr>
            <a:r>
              <a:rPr lang="ru-RU" sz="1700" b="1" dirty="0" smtClean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12. Производство компьютеров, электронных и оптических изделий</a:t>
            </a:r>
          </a:p>
          <a:p>
            <a:pPr>
              <a:spcAft>
                <a:spcPts val="0"/>
              </a:spcAft>
            </a:pPr>
            <a:r>
              <a:rPr lang="ru-RU" sz="1700" b="1" dirty="0" smtClean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13. Производство электрического оборудования</a:t>
            </a:r>
          </a:p>
          <a:p>
            <a:pPr>
              <a:spcAft>
                <a:spcPts val="0"/>
              </a:spcAft>
            </a:pPr>
            <a:r>
              <a:rPr lang="ru-RU" sz="1700" b="1" dirty="0" smtClean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14. Производство машин и оборудования, не включенных в другие группировки</a:t>
            </a:r>
          </a:p>
          <a:p>
            <a:pPr>
              <a:spcAft>
                <a:spcPts val="0"/>
              </a:spcAft>
            </a:pPr>
            <a:r>
              <a:rPr lang="ru-RU" sz="1700" b="1" dirty="0" smtClean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15. Производство прочих транспортных средств и оборудования</a:t>
            </a:r>
          </a:p>
          <a:p>
            <a:pPr>
              <a:spcAft>
                <a:spcPts val="0"/>
              </a:spcAft>
            </a:pPr>
            <a:r>
              <a:rPr lang="ru-RU" sz="1700" b="1" dirty="0" smtClean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16. Производство мебели</a:t>
            </a:r>
          </a:p>
          <a:p>
            <a:pPr>
              <a:spcAft>
                <a:spcPts val="0"/>
              </a:spcAft>
            </a:pPr>
            <a:r>
              <a:rPr lang="ru-RU" sz="1700" b="1" dirty="0" smtClean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17. Производство прочих готовых изделий</a:t>
            </a:r>
          </a:p>
          <a:p>
            <a:pPr>
              <a:spcAft>
                <a:spcPts val="0"/>
              </a:spcAft>
            </a:pPr>
            <a:r>
              <a:rPr lang="ru-RU" sz="1700" b="1" dirty="0" smtClean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18. Ремонт и монтаж машин и оборудования</a:t>
            </a:r>
          </a:p>
          <a:p>
            <a:pPr>
              <a:spcAft>
                <a:spcPts val="0"/>
              </a:spcAft>
            </a:pPr>
            <a:r>
              <a:rPr lang="ru-RU" sz="1700" b="1" dirty="0" smtClean="0">
                <a:solidFill>
                  <a:srgbClr val="000000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19. Обработка и утилизация отходов</a:t>
            </a:r>
          </a:p>
          <a:p>
            <a:pPr>
              <a:spcAft>
                <a:spcPts val="0"/>
              </a:spcAft>
            </a:pPr>
            <a:r>
              <a:rPr lang="ru-RU" sz="1700" b="1" dirty="0" smtClean="0">
                <a:solidFill>
                  <a:srgbClr val="000000"/>
                </a:solidFill>
                <a:latin typeface="Arial Narrow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20. Деятельность по предоставлению мест для временного проживания</a:t>
            </a:r>
          </a:p>
          <a:p>
            <a:pPr>
              <a:spcAft>
                <a:spcPts val="0"/>
              </a:spcAft>
            </a:pPr>
            <a:r>
              <a:rPr lang="ru-RU" sz="1700" b="1" dirty="0" smtClean="0">
                <a:solidFill>
                  <a:srgbClr val="000000"/>
                </a:solidFill>
                <a:latin typeface="Arial Narrow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21. Деятельность по предоставлению продуктов питания и напитков</a:t>
            </a:r>
          </a:p>
          <a:p>
            <a:pPr>
              <a:spcAft>
                <a:spcPts val="0"/>
              </a:spcAft>
            </a:pPr>
            <a:r>
              <a:rPr lang="ru-RU" sz="1700" b="1" dirty="0" smtClean="0">
                <a:solidFill>
                  <a:srgbClr val="000000"/>
                </a:solidFill>
                <a:latin typeface="Arial Narrow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22. Образование</a:t>
            </a:r>
          </a:p>
          <a:p>
            <a:pPr>
              <a:spcAft>
                <a:spcPts val="0"/>
              </a:spcAft>
            </a:pPr>
            <a:r>
              <a:rPr lang="ru-RU" sz="1700" b="1" dirty="0" smtClean="0">
                <a:solidFill>
                  <a:srgbClr val="000000"/>
                </a:solidFill>
                <a:latin typeface="Arial Narrow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23. Деятельность в области здравоохранения</a:t>
            </a:r>
          </a:p>
          <a:p>
            <a:pPr>
              <a:spcAft>
                <a:spcPts val="0"/>
              </a:spcAft>
            </a:pPr>
            <a:r>
              <a:rPr lang="ru-RU" sz="1700" b="1" dirty="0" smtClean="0">
                <a:solidFill>
                  <a:srgbClr val="000000"/>
                </a:solidFill>
                <a:latin typeface="Arial Narrow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24. Деятельность в области спорта, отдыха и развлечений</a:t>
            </a:r>
            <a:endParaRPr lang="ru-RU" sz="1700" b="1" dirty="0" smtClean="0">
              <a:solidFill>
                <a:srgbClr val="000000"/>
              </a:solidFill>
              <a:effectLst/>
              <a:latin typeface="Arial Narrow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1071552"/>
          </a:xfrm>
          <a:prstGeom prst="rect">
            <a:avLst/>
          </a:prstGeom>
          <a:solidFill>
            <a:srgbClr val="2455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ПЕРЕЧЕНЬ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видов экономической деятельности,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 Narrow" pitchFamily="34" charset="0"/>
                <a:ea typeface="Calibri" panose="020F0502020204030204" pitchFamily="34" charset="0"/>
                <a:cs typeface="Arial" panose="020B0604020202020204" pitchFamily="34" charset="0"/>
              </a:rPr>
              <a:t>к осуществлению на ТОСЭР «Прокопьевск»</a:t>
            </a:r>
            <a:endParaRPr lang="ru-RU" sz="2400" b="1" dirty="0">
              <a:solidFill>
                <a:schemeClr val="bg1"/>
              </a:solidFill>
              <a:latin typeface="Arial Narrow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08633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857238"/>
          </a:xfrm>
          <a:prstGeom prst="rect">
            <a:avLst/>
          </a:prstGeom>
          <a:solidFill>
            <a:srgbClr val="2455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 Narrow" pitchFamily="34" charset="0"/>
              </a:rPr>
              <a:t>ТОСЭР «ПРОКОПЬЕВСК»</a:t>
            </a:r>
          </a:p>
          <a:p>
            <a:pPr algn="ctr"/>
            <a:r>
              <a:rPr lang="ru-RU" sz="3200" b="1" dirty="0" smtClean="0">
                <a:latin typeface="Arial Narrow" pitchFamily="34" charset="0"/>
              </a:rPr>
              <a:t>ПРЕФЕРЕНЦИИ РЕЗИДЕНТАМ</a:t>
            </a:r>
            <a:endParaRPr lang="ru-RU" sz="3200" b="1" dirty="0">
              <a:latin typeface="Arial Narrow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910818"/>
            <a:ext cx="9144000" cy="69652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214414" y="1071552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itchFamily="34" charset="0"/>
              </a:rPr>
              <a:t>НАЛОГИ</a:t>
            </a:r>
            <a:endParaRPr lang="ru-RU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9058" y="928676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itchFamily="34" charset="0"/>
              </a:rPr>
              <a:t>ЛЬГОТЫ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itchFamily="34" charset="0"/>
              </a:rPr>
              <a:t>в течение 5 лет</a:t>
            </a:r>
            <a:endParaRPr lang="ru-RU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00892" y="2071684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itchFamily="34" charset="0"/>
              </a:rPr>
              <a:t>ЛЬГОТНЫЙ ПЕРИОД ТОР</a:t>
            </a:r>
            <a:endParaRPr lang="ru-RU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29520" y="928676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itchFamily="34" charset="0"/>
              </a:rPr>
              <a:t>УСЛОВИЯ БЕЗ ЛЬГОТ</a:t>
            </a:r>
            <a:endParaRPr lang="ru-RU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42843" y="1607337"/>
          <a:ext cx="8786875" cy="3259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97386"/>
                <a:gridCol w="1771554"/>
                <a:gridCol w="1629829"/>
                <a:gridCol w="1488106"/>
              </a:tblGrid>
              <a:tr h="938710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Налог на прибыль:</a:t>
                      </a:r>
                    </a:p>
                    <a:p>
                      <a:pPr algn="ctr"/>
                      <a:r>
                        <a:rPr lang="ru-RU" sz="21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федеральный бюджет</a:t>
                      </a:r>
                    </a:p>
                    <a:p>
                      <a:pPr algn="ctr"/>
                      <a:r>
                        <a:rPr lang="ru-RU" sz="21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региональный бюджет</a:t>
                      </a:r>
                      <a:endParaRPr lang="ru-RU" sz="21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 smtClean="0">
                        <a:solidFill>
                          <a:srgbClr val="800000"/>
                        </a:solidFill>
                        <a:latin typeface="Arial Narrow" pitchFamily="34" charset="0"/>
                      </a:endParaRPr>
                    </a:p>
                    <a:p>
                      <a:pPr algn="ctr"/>
                      <a:r>
                        <a:rPr lang="ru-RU" sz="2100" b="1" dirty="0" smtClean="0">
                          <a:solidFill>
                            <a:srgbClr val="800000"/>
                          </a:solidFill>
                          <a:latin typeface="Arial Narrow" pitchFamily="34" charset="0"/>
                        </a:rPr>
                        <a:t>0 %</a:t>
                      </a:r>
                    </a:p>
                    <a:p>
                      <a:pPr algn="ctr"/>
                      <a:r>
                        <a:rPr lang="ru-RU" sz="2100" b="1" dirty="0" smtClean="0">
                          <a:solidFill>
                            <a:srgbClr val="800000"/>
                          </a:solidFill>
                          <a:latin typeface="Arial Narrow" pitchFamily="34" charset="0"/>
                        </a:rPr>
                        <a:t>5 %</a:t>
                      </a:r>
                      <a:endParaRPr lang="ru-RU" sz="2100" b="1" dirty="0">
                        <a:solidFill>
                          <a:srgbClr val="800000"/>
                        </a:solidFill>
                        <a:latin typeface="Arial Narrow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Arial Narrow" pitchFamily="34" charset="0"/>
                      </a:endParaRPr>
                    </a:p>
                    <a:p>
                      <a:pPr algn="ctr"/>
                      <a:r>
                        <a:rPr lang="ru-RU" sz="21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 Narrow" pitchFamily="34" charset="0"/>
                        </a:rPr>
                        <a:t>3 %</a:t>
                      </a:r>
                    </a:p>
                    <a:p>
                      <a:pPr algn="ctr"/>
                      <a:r>
                        <a:rPr lang="ru-RU" sz="21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 Narrow" pitchFamily="34" charset="0"/>
                        </a:rPr>
                        <a:t>10 %</a:t>
                      </a:r>
                      <a:endParaRPr lang="ru-RU" sz="21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 Narrow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20%</a:t>
                      </a:r>
                    </a:p>
                    <a:p>
                      <a:pPr algn="ctr"/>
                      <a:r>
                        <a:rPr lang="ru-RU" sz="21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3 %</a:t>
                      </a:r>
                    </a:p>
                    <a:p>
                      <a:pPr algn="ctr"/>
                      <a:r>
                        <a:rPr lang="ru-RU" sz="21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17%</a:t>
                      </a:r>
                      <a:endParaRPr lang="ru-RU" sz="21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</a:tr>
              <a:tr h="782685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latin typeface="Arial Narrow" pitchFamily="34" charset="0"/>
                        </a:rPr>
                        <a:t>Налог на имущество</a:t>
                      </a:r>
                      <a:endParaRPr lang="ru-RU" sz="2100" b="1" dirty="0">
                        <a:latin typeface="Arial Narrow" pitchFamily="34" charset="0"/>
                      </a:endParaRPr>
                    </a:p>
                  </a:txBody>
                  <a:tcPr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rgbClr val="800000"/>
                          </a:solidFill>
                          <a:latin typeface="Arial Narrow" pitchFamily="34" charset="0"/>
                        </a:rPr>
                        <a:t>0 %</a:t>
                      </a:r>
                      <a:endParaRPr lang="ru-RU" sz="2100" b="1" dirty="0">
                        <a:solidFill>
                          <a:srgbClr val="800000"/>
                        </a:solidFill>
                        <a:latin typeface="Arial Narrow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 Narrow" pitchFamily="34" charset="0"/>
                        </a:rPr>
                        <a:t>1,1%</a:t>
                      </a:r>
                      <a:endParaRPr lang="ru-RU" sz="21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 Narrow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latin typeface="Arial Narrow" pitchFamily="34" charset="0"/>
                        </a:rPr>
                        <a:t>2,2 %</a:t>
                      </a:r>
                      <a:endParaRPr lang="ru-RU" sz="2100" b="1" dirty="0">
                        <a:latin typeface="Arial Narrow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</a:tr>
              <a:tr h="646667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latin typeface="Arial Narrow" pitchFamily="34" charset="0"/>
                        </a:rPr>
                        <a:t>Земельный налог</a:t>
                      </a:r>
                      <a:endParaRPr lang="ru-RU" sz="2100" b="1" dirty="0">
                        <a:latin typeface="Arial Narrow" pitchFamily="34" charset="0"/>
                      </a:endParaRPr>
                    </a:p>
                  </a:txBody>
                  <a:tcPr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rgbClr val="800000"/>
                          </a:solidFill>
                          <a:latin typeface="Arial Narrow" pitchFamily="34" charset="0"/>
                        </a:rPr>
                        <a:t>0 %</a:t>
                      </a:r>
                      <a:endParaRPr lang="ru-RU" sz="2100" b="1" dirty="0">
                        <a:solidFill>
                          <a:srgbClr val="800000"/>
                        </a:solidFill>
                        <a:latin typeface="Arial Narrow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 Narrow" pitchFamily="34" charset="0"/>
                        </a:rPr>
                        <a:t>(по решению МО)</a:t>
                      </a:r>
                      <a:endParaRPr lang="ru-RU" sz="21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 Narrow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latin typeface="Arial Narrow" pitchFamily="34" charset="0"/>
                        </a:rPr>
                        <a:t>1,5 %</a:t>
                      </a:r>
                      <a:endParaRPr lang="ru-RU" sz="2100" b="1" dirty="0">
                        <a:latin typeface="Arial Narrow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</a:tr>
              <a:tr h="739491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latin typeface="Arial Narrow" pitchFamily="34" charset="0"/>
                        </a:rPr>
                        <a:t>Страховые взносы</a:t>
                      </a:r>
                      <a:endParaRPr lang="ru-RU" sz="2100" b="1" dirty="0">
                        <a:latin typeface="Arial Narrow" pitchFamily="34" charset="0"/>
                      </a:endParaRPr>
                    </a:p>
                  </a:txBody>
                  <a:tcPr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rgbClr val="800000"/>
                          </a:solidFill>
                          <a:latin typeface="Arial Narrow" pitchFamily="34" charset="0"/>
                        </a:rPr>
                        <a:t>7,6 %</a:t>
                      </a:r>
                      <a:endParaRPr lang="ru-RU" sz="2100" b="1" dirty="0">
                        <a:solidFill>
                          <a:srgbClr val="800000"/>
                        </a:solidFill>
                        <a:latin typeface="Arial Narrow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 Narrow" pitchFamily="34" charset="0"/>
                        </a:rPr>
                        <a:t>7,6 %</a:t>
                      </a:r>
                      <a:endParaRPr lang="ru-RU" sz="21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 Narrow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latin typeface="Arial Narrow" pitchFamily="34" charset="0"/>
                        </a:rPr>
                        <a:t>30 %</a:t>
                      </a:r>
                      <a:endParaRPr lang="ru-RU" sz="2100" b="1" dirty="0">
                        <a:latin typeface="Arial Narrow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</a:tr>
            </a:tbl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5715008" y="928676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itchFamily="34" charset="0"/>
              </a:rPr>
              <a:t>ЛЬГОТЫ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itchFamily="34" charset="0"/>
              </a:rPr>
              <a:t>после 5 лет</a:t>
            </a:r>
            <a:endParaRPr lang="ru-RU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 вверх 11"/>
          <p:cNvSpPr/>
          <p:nvPr/>
        </p:nvSpPr>
        <p:spPr>
          <a:xfrm rot="10800000">
            <a:off x="857224" y="928676"/>
            <a:ext cx="7429552" cy="214314"/>
          </a:xfrm>
          <a:prstGeom prst="upArrow">
            <a:avLst>
              <a:gd name="adj1" fmla="val 100000"/>
              <a:gd name="adj2" fmla="val 1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85720" y="1214428"/>
            <a:ext cx="87154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chemeClr val="tx2">
                  <a:lumMod val="50000"/>
                </a:schemeClr>
              </a:buClr>
              <a:buSzPct val="119000"/>
              <a:buFont typeface="Wingdings" pitchFamily="2" charset="2"/>
              <a:buChar char="Ø"/>
            </a:pPr>
            <a:r>
              <a:rPr lang="ru-RU" b="1" dirty="0" smtClean="0">
                <a:latin typeface="Arial Narrow" pitchFamily="34" charset="0"/>
              </a:rPr>
              <a:t>  инвестор </a:t>
            </a:r>
            <a:r>
              <a:rPr lang="ru-RU" b="1" dirty="0" smtClean="0">
                <a:latin typeface="Arial Narrow" pitchFamily="34" charset="0"/>
              </a:rPr>
              <a:t>– коммерческая организация </a:t>
            </a:r>
            <a:r>
              <a:rPr lang="ru-RU" dirty="0" smtClean="0">
                <a:latin typeface="Arial Narrow" pitchFamily="34" charset="0"/>
              </a:rPr>
              <a:t>(кроме </a:t>
            </a:r>
            <a:r>
              <a:rPr lang="ru-RU" dirty="0" err="1" smtClean="0">
                <a:latin typeface="Arial Narrow" pitchFamily="34" charset="0"/>
              </a:rPr>
              <a:t>МУПов</a:t>
            </a:r>
            <a:r>
              <a:rPr lang="ru-RU" dirty="0" smtClean="0">
                <a:latin typeface="Arial Narrow" pitchFamily="34" charset="0"/>
              </a:rPr>
              <a:t>, </a:t>
            </a:r>
            <a:r>
              <a:rPr lang="ru-RU" dirty="0" err="1" smtClean="0">
                <a:latin typeface="Arial Narrow" pitchFamily="34" charset="0"/>
              </a:rPr>
              <a:t>ГУПов</a:t>
            </a:r>
            <a:r>
              <a:rPr lang="ru-RU" dirty="0" smtClean="0">
                <a:latin typeface="Arial Narrow" pitchFamily="34" charset="0"/>
              </a:rPr>
              <a:t>, финансовых организаций, градообразующих предприятий и их дочерних предприятий)</a:t>
            </a:r>
          </a:p>
          <a:p>
            <a:pPr lvl="0">
              <a:buClr>
                <a:schemeClr val="tx2">
                  <a:lumMod val="50000"/>
                </a:schemeClr>
              </a:buClr>
              <a:buSzPct val="119000"/>
              <a:buFont typeface="Wingdings" pitchFamily="2" charset="2"/>
              <a:buChar char="Ø"/>
            </a:pPr>
            <a:r>
              <a:rPr lang="ru-RU" b="1" dirty="0" smtClean="0">
                <a:latin typeface="Arial Narrow" pitchFamily="34" charset="0"/>
              </a:rPr>
              <a:t>  инвестор </a:t>
            </a:r>
            <a:r>
              <a:rPr lang="ru-RU" b="1" dirty="0" smtClean="0">
                <a:latin typeface="Arial Narrow" pitchFamily="34" charset="0"/>
              </a:rPr>
              <a:t>зарегистрирован и ведет деятельность на территории  </a:t>
            </a:r>
            <a:r>
              <a:rPr lang="ru-RU" b="1" dirty="0" err="1" smtClean="0">
                <a:latin typeface="Arial Narrow" pitchFamily="34" charset="0"/>
              </a:rPr>
              <a:t>Прокопьевского</a:t>
            </a:r>
            <a:r>
              <a:rPr lang="ru-RU" b="1" dirty="0" smtClean="0">
                <a:latin typeface="Arial Narrow" pitchFamily="34" charset="0"/>
              </a:rPr>
              <a:t> городского округа</a:t>
            </a:r>
          </a:p>
          <a:p>
            <a:pPr lvl="0">
              <a:buClr>
                <a:schemeClr val="tx2">
                  <a:lumMod val="50000"/>
                </a:schemeClr>
              </a:buClr>
              <a:buSzPct val="119000"/>
              <a:buFont typeface="Wingdings" pitchFamily="2" charset="2"/>
              <a:buChar char="Ø"/>
            </a:pPr>
            <a:r>
              <a:rPr lang="ru-RU" b="1" dirty="0" smtClean="0">
                <a:latin typeface="Arial Narrow" pitchFamily="34" charset="0"/>
              </a:rPr>
              <a:t>  инвестор применяет общую систему налогообложения</a:t>
            </a:r>
            <a:endParaRPr lang="ru-RU" b="1" dirty="0" smtClean="0">
              <a:latin typeface="Arial Narrow" pitchFamily="34" charset="0"/>
            </a:endParaRPr>
          </a:p>
          <a:p>
            <a:pPr lvl="0">
              <a:buClr>
                <a:schemeClr val="tx2">
                  <a:lumMod val="50000"/>
                </a:schemeClr>
              </a:buClr>
              <a:buSzPct val="119000"/>
              <a:buFont typeface="Wingdings" pitchFamily="2" charset="2"/>
              <a:buChar char="Ø"/>
            </a:pPr>
            <a:r>
              <a:rPr lang="ru-RU" b="1" dirty="0" smtClean="0">
                <a:latin typeface="Arial Narrow" pitchFamily="34" charset="0"/>
              </a:rPr>
              <a:t>  число </a:t>
            </a:r>
            <a:r>
              <a:rPr lang="ru-RU" b="1" dirty="0" smtClean="0">
                <a:latin typeface="Arial Narrow" pitchFamily="34" charset="0"/>
              </a:rPr>
              <a:t>созданных новых рабочих мест – не менее 10 в первый </a:t>
            </a:r>
            <a:r>
              <a:rPr lang="ru-RU" b="1" dirty="0" smtClean="0">
                <a:latin typeface="Arial Narrow" pitchFamily="34" charset="0"/>
              </a:rPr>
              <a:t>год </a:t>
            </a:r>
            <a:r>
              <a:rPr lang="ru-RU" dirty="0" smtClean="0">
                <a:latin typeface="Arial Narrow" pitchFamily="34" charset="0"/>
              </a:rPr>
              <a:t>(для действующих юридических </a:t>
            </a:r>
            <a:r>
              <a:rPr lang="ru-RU" dirty="0" smtClean="0">
                <a:latin typeface="Arial Narrow" pitchFamily="34" charset="0"/>
              </a:rPr>
              <a:t>лиц</a:t>
            </a:r>
            <a:r>
              <a:rPr lang="ru-RU" dirty="0" smtClean="0">
                <a:latin typeface="Arial Narrow" pitchFamily="34" charset="0"/>
              </a:rPr>
              <a:t>, </a:t>
            </a:r>
            <a:r>
              <a:rPr lang="ru-RU" dirty="0" smtClean="0">
                <a:latin typeface="Arial Narrow" pitchFamily="34" charset="0"/>
              </a:rPr>
              <a:t>количество создаваемых новых рабочих мест должно быть одновременно не менее среднесписочной численности работников юридического лица за последние 3 </a:t>
            </a:r>
            <a:r>
              <a:rPr lang="ru-RU" dirty="0" smtClean="0">
                <a:latin typeface="Arial Narrow" pitchFamily="34" charset="0"/>
              </a:rPr>
              <a:t>года)</a:t>
            </a:r>
            <a:endParaRPr lang="ru-RU" b="1" dirty="0" smtClean="0">
              <a:latin typeface="Arial Narrow" pitchFamily="34" charset="0"/>
            </a:endParaRPr>
          </a:p>
          <a:p>
            <a:pPr lvl="0">
              <a:buClr>
                <a:schemeClr val="tx2">
                  <a:lumMod val="50000"/>
                </a:schemeClr>
              </a:buClr>
              <a:buSzPct val="119000"/>
              <a:buFont typeface="Wingdings" pitchFamily="2" charset="2"/>
              <a:buChar char="Ø"/>
            </a:pPr>
            <a:r>
              <a:rPr lang="ru-RU" b="1" dirty="0" smtClean="0">
                <a:latin typeface="Arial Narrow" pitchFamily="34" charset="0"/>
              </a:rPr>
              <a:t>  объем </a:t>
            </a:r>
            <a:r>
              <a:rPr lang="ru-RU" b="1" dirty="0" smtClean="0">
                <a:latin typeface="Arial Narrow" pitchFamily="34" charset="0"/>
              </a:rPr>
              <a:t>инвестиций в реализацию инвестиционного проекта в первый год – не менее 2,5 млн. рублей</a:t>
            </a:r>
          </a:p>
          <a:p>
            <a:pPr lvl="0">
              <a:buClr>
                <a:schemeClr val="tx2">
                  <a:lumMod val="50000"/>
                </a:schemeClr>
              </a:buClr>
              <a:buSzPct val="119000"/>
              <a:buFont typeface="Wingdings" pitchFamily="2" charset="2"/>
              <a:buChar char="Ø"/>
            </a:pPr>
            <a:r>
              <a:rPr lang="ru-RU" b="1" dirty="0" smtClean="0">
                <a:latin typeface="Arial Narrow" pitchFamily="34" charset="0"/>
              </a:rPr>
              <a:t>  реализация </a:t>
            </a:r>
            <a:r>
              <a:rPr lang="ru-RU" b="1" dirty="0" smtClean="0">
                <a:latin typeface="Arial Narrow" pitchFamily="34" charset="0"/>
              </a:rPr>
              <a:t>проекта ведется исключительно по видам деятельности, разрешенных к осуществлению на ТОСЭР 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857238"/>
          </a:xfrm>
          <a:prstGeom prst="rect">
            <a:avLst/>
          </a:prstGeom>
          <a:solidFill>
            <a:srgbClr val="2455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Требования к </a:t>
            </a:r>
            <a:r>
              <a:rPr lang="ru-RU" sz="3200" b="1" dirty="0" smtClean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резидентам </a:t>
            </a:r>
            <a:r>
              <a:rPr lang="ru-RU" sz="3200" b="1" dirty="0" smtClean="0">
                <a:latin typeface="Arial Narrow" pitchFamily="34" charset="0"/>
              </a:rPr>
              <a:t>ТОСЭР </a:t>
            </a:r>
          </a:p>
          <a:p>
            <a:pPr algn="ctr"/>
            <a:r>
              <a:rPr lang="ru-RU" sz="3200" b="1" dirty="0" smtClean="0">
                <a:latin typeface="Arial Narrow" pitchFamily="34" charset="0"/>
              </a:rPr>
              <a:t>«</a:t>
            </a:r>
            <a:r>
              <a:rPr lang="ru-RU" sz="3200" b="1" dirty="0" smtClean="0">
                <a:latin typeface="Arial Narrow" pitchFamily="34" charset="0"/>
              </a:rPr>
              <a:t>ПРОКОПЬЕВСК»</a:t>
            </a:r>
            <a:endParaRPr lang="ru-RU" sz="3200" b="1" dirty="0">
              <a:latin typeface="Arial Narrow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трелка вверх 29"/>
          <p:cNvSpPr/>
          <p:nvPr/>
        </p:nvSpPr>
        <p:spPr>
          <a:xfrm rot="10800000">
            <a:off x="1142976" y="4143386"/>
            <a:ext cx="7429552" cy="285752"/>
          </a:xfrm>
          <a:prstGeom prst="upArrow">
            <a:avLst>
              <a:gd name="adj1" fmla="val 100000"/>
              <a:gd name="adj2" fmla="val 10000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верх 28"/>
          <p:cNvSpPr/>
          <p:nvPr/>
        </p:nvSpPr>
        <p:spPr>
          <a:xfrm rot="10800000">
            <a:off x="1000100" y="3643320"/>
            <a:ext cx="7429552" cy="285752"/>
          </a:xfrm>
          <a:prstGeom prst="upArrow">
            <a:avLst>
              <a:gd name="adj1" fmla="val 100000"/>
              <a:gd name="adj2" fmla="val 10000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верх 26"/>
          <p:cNvSpPr/>
          <p:nvPr/>
        </p:nvSpPr>
        <p:spPr>
          <a:xfrm rot="10800000">
            <a:off x="1000100" y="3000378"/>
            <a:ext cx="7429552" cy="285752"/>
          </a:xfrm>
          <a:prstGeom prst="upArrow">
            <a:avLst>
              <a:gd name="adj1" fmla="val 100000"/>
              <a:gd name="adj2" fmla="val 10000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верх 25"/>
          <p:cNvSpPr/>
          <p:nvPr/>
        </p:nvSpPr>
        <p:spPr>
          <a:xfrm rot="10800000">
            <a:off x="1071538" y="2500312"/>
            <a:ext cx="7429552" cy="214314"/>
          </a:xfrm>
          <a:prstGeom prst="upArrow">
            <a:avLst>
              <a:gd name="adj1" fmla="val 100000"/>
              <a:gd name="adj2" fmla="val 10000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верх 19"/>
          <p:cNvSpPr/>
          <p:nvPr/>
        </p:nvSpPr>
        <p:spPr>
          <a:xfrm rot="10800000">
            <a:off x="928662" y="1785932"/>
            <a:ext cx="7429552" cy="214314"/>
          </a:xfrm>
          <a:prstGeom prst="upArrow">
            <a:avLst>
              <a:gd name="adj1" fmla="val 100000"/>
              <a:gd name="adj2" fmla="val 10000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верх 17"/>
          <p:cNvSpPr/>
          <p:nvPr/>
        </p:nvSpPr>
        <p:spPr>
          <a:xfrm rot="10800000">
            <a:off x="928662" y="1214428"/>
            <a:ext cx="7429552" cy="214314"/>
          </a:xfrm>
          <a:prstGeom prst="upArrow">
            <a:avLst>
              <a:gd name="adj1" fmla="val 100000"/>
              <a:gd name="adj2" fmla="val 10000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верх 11"/>
          <p:cNvSpPr/>
          <p:nvPr/>
        </p:nvSpPr>
        <p:spPr>
          <a:xfrm rot="10800000">
            <a:off x="857224" y="642924"/>
            <a:ext cx="7429552" cy="214314"/>
          </a:xfrm>
          <a:prstGeom prst="upArrow">
            <a:avLst>
              <a:gd name="adj1" fmla="val 100000"/>
              <a:gd name="adj2" fmla="val 10000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714362"/>
          </a:xfrm>
          <a:prstGeom prst="rect">
            <a:avLst/>
          </a:prstGeom>
          <a:solidFill>
            <a:srgbClr val="2455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 Narrow" pitchFamily="34" charset="0"/>
              </a:rPr>
              <a:t>КАК СТАТЬ РЕЗИДЕНТОМ </a:t>
            </a:r>
            <a:r>
              <a:rPr lang="ru-RU" sz="2800" b="1" dirty="0" smtClean="0">
                <a:latin typeface="Arial Narrow" pitchFamily="34" charset="0"/>
              </a:rPr>
              <a:t>ТОСЭР  «</a:t>
            </a:r>
            <a:r>
              <a:rPr lang="ru-RU" sz="2800" b="1" dirty="0" smtClean="0">
                <a:latin typeface="Arial Narrow" pitchFamily="34" charset="0"/>
              </a:rPr>
              <a:t>ПРОКОПЬЕВСК»</a:t>
            </a:r>
            <a:endParaRPr lang="ru-RU" sz="2800" b="1" dirty="0">
              <a:latin typeface="Arial Narrow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9002" cy="7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285720" y="857238"/>
            <a:ext cx="8715436" cy="428628"/>
          </a:xfrm>
          <a:prstGeom prst="rect">
            <a:avLst/>
          </a:prstGeom>
          <a:solidFill>
            <a:srgbClr val="37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itchFamily="34" charset="0"/>
              </a:rPr>
              <a:t>Обращение </a:t>
            </a:r>
            <a:r>
              <a:rPr lang="ru-RU" b="1" dirty="0" smtClean="0">
                <a:solidFill>
                  <a:schemeClr val="bg1"/>
                </a:solidFill>
                <a:latin typeface="Arial Narrow" pitchFamily="34" charset="0"/>
              </a:rPr>
              <a:t>в  администрацию города</a:t>
            </a:r>
            <a:endParaRPr lang="ru-RU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5720" y="1428742"/>
            <a:ext cx="8715436" cy="428628"/>
          </a:xfrm>
          <a:prstGeom prst="rect">
            <a:avLst/>
          </a:prstGeom>
          <a:solidFill>
            <a:srgbClr val="37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itchFamily="34" charset="0"/>
              </a:rPr>
              <a:t>Разработка бизнес-плана </a:t>
            </a:r>
            <a:r>
              <a:rPr lang="ru-RU" b="1" dirty="0" smtClean="0">
                <a:solidFill>
                  <a:schemeClr val="bg1"/>
                </a:solidFill>
                <a:latin typeface="Arial Narrow" pitchFamily="34" charset="0"/>
              </a:rPr>
              <a:t>и  инвестиционного паспорта </a:t>
            </a:r>
            <a:r>
              <a:rPr lang="ru-RU" b="1" dirty="0" smtClean="0">
                <a:solidFill>
                  <a:schemeClr val="bg1"/>
                </a:solidFill>
                <a:latin typeface="Arial Narrow" pitchFamily="34" charset="0"/>
              </a:rPr>
              <a:t>проекта</a:t>
            </a:r>
            <a:endParaRPr lang="ru-RU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85720" y="2000246"/>
            <a:ext cx="8715436" cy="571504"/>
          </a:xfrm>
          <a:prstGeom prst="rect">
            <a:avLst/>
          </a:prstGeom>
          <a:solidFill>
            <a:srgbClr val="37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Подготовка пакета документов, п</a:t>
            </a:r>
            <a:r>
              <a:rPr lang="ru-RU" sz="1600" b="1" dirty="0" smtClean="0">
                <a:solidFill>
                  <a:schemeClr val="bg1"/>
                </a:solidFill>
                <a:latin typeface="Arial Narrow" pitchFamily="34" charset="0"/>
              </a:rPr>
              <a:t>редоставление пакета документов в Департамент инвестиций и  стратегического  развития КО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85720" y="2714626"/>
            <a:ext cx="8715436" cy="428628"/>
          </a:xfrm>
          <a:prstGeom prst="rect">
            <a:avLst/>
          </a:prstGeom>
          <a:solidFill>
            <a:srgbClr val="37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Получение заключений от муниципалитета и профильных департаментов</a:t>
            </a:r>
            <a:endParaRPr lang="ru-RU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5720" y="3286130"/>
            <a:ext cx="8715436" cy="500066"/>
          </a:xfrm>
          <a:prstGeom prst="rect">
            <a:avLst/>
          </a:prstGeom>
          <a:solidFill>
            <a:srgbClr val="37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>
                <a:solidFill>
                  <a:schemeClr val="bg1"/>
                </a:solidFill>
                <a:latin typeface="Arial Narrow" pitchFamily="34" charset="0"/>
              </a:rPr>
              <a:t>Рассмотрение заявки на Совете по инвестиционной  и инновационной деятельности при Губернаторе КО</a:t>
            </a:r>
            <a:endParaRPr lang="ru-RU" sz="1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85720" y="3929072"/>
            <a:ext cx="8715436" cy="357190"/>
          </a:xfrm>
          <a:prstGeom prst="rect">
            <a:avLst/>
          </a:prstGeom>
          <a:solidFill>
            <a:srgbClr val="37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 Narrow" pitchFamily="34" charset="0"/>
              </a:rPr>
              <a:t>Принятие решения на </a:t>
            </a:r>
            <a:r>
              <a:rPr lang="ru-RU" sz="1600" b="1" dirty="0" smtClean="0">
                <a:solidFill>
                  <a:schemeClr val="bg1"/>
                </a:solidFill>
                <a:latin typeface="Arial Narrow" pitchFamily="34" charset="0"/>
              </a:rPr>
              <a:t>совете </a:t>
            </a:r>
            <a:r>
              <a:rPr lang="ru-RU" sz="1600" b="1" dirty="0" smtClean="0">
                <a:solidFill>
                  <a:schemeClr val="bg1"/>
                </a:solidFill>
                <a:latin typeface="Arial Narrow" pitchFamily="34" charset="0"/>
              </a:rPr>
              <a:t>Распоряжение Коллегии Администрации КО и заключение соглашения</a:t>
            </a:r>
            <a:endParaRPr lang="ru-RU" sz="1600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85720" y="4429138"/>
            <a:ext cx="8715436" cy="642942"/>
          </a:xfrm>
          <a:prstGeom prst="rect">
            <a:avLst/>
          </a:prstGeom>
          <a:solidFill>
            <a:srgbClr val="37609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Отправка 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соглашения  в </a:t>
            </a:r>
            <a:r>
              <a:rPr lang="ru-RU" sz="1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МинЭкономразвития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РФ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  <a:cs typeface="Arial" panose="020B0604020202020204" pitchFamily="34" charset="0"/>
              </a:rPr>
              <a:t>ВНЕСЕНИЕ В РЕЕСТР РЕЗИДЕНТОВ ТОСЭР </a:t>
            </a:r>
            <a:endParaRPr lang="ru-RU" b="1" dirty="0">
              <a:solidFill>
                <a:srgbClr val="C00000"/>
              </a:solidFill>
              <a:latin typeface="Arial Narrow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 вверх 11"/>
          <p:cNvSpPr/>
          <p:nvPr/>
        </p:nvSpPr>
        <p:spPr>
          <a:xfrm rot="10800000">
            <a:off x="928662" y="2643188"/>
            <a:ext cx="7429552" cy="357190"/>
          </a:xfrm>
          <a:prstGeom prst="upArrow">
            <a:avLst>
              <a:gd name="adj1" fmla="val 100000"/>
              <a:gd name="adj2" fmla="val 1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00034" y="857238"/>
            <a:ext cx="8215370" cy="1887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 Narrow" pitchFamily="34" charset="0"/>
              </a:rPr>
              <a:t>Создание ТОСЭР позволит стимулировать бизнес</a:t>
            </a:r>
          </a:p>
          <a:p>
            <a:pPr algn="ctr"/>
            <a:r>
              <a:rPr lang="ru-RU" sz="2800" b="1" dirty="0" smtClean="0">
                <a:latin typeface="Arial Narrow" pitchFamily="34" charset="0"/>
              </a:rPr>
              <a:t>к получению статуса резидента и</a:t>
            </a:r>
          </a:p>
          <a:p>
            <a:pPr algn="ctr"/>
            <a:r>
              <a:rPr lang="ru-RU" sz="2800" b="1" dirty="0" smtClean="0">
                <a:latin typeface="Arial Narrow" pitchFamily="34" charset="0"/>
              </a:rPr>
              <a:t>реализации новых инвестиционных проектов</a:t>
            </a:r>
          </a:p>
          <a:p>
            <a:pPr algn="ctr"/>
            <a:r>
              <a:rPr lang="ru-RU" sz="2800" b="1" dirty="0" smtClean="0">
                <a:latin typeface="Arial Narrow" pitchFamily="34" charset="0"/>
              </a:rPr>
              <a:t>во всех направлениях экономики</a:t>
            </a:r>
            <a:endParaRPr lang="ru-RU" sz="2800" b="1" dirty="0"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857238"/>
          </a:xfrm>
          <a:prstGeom prst="rect">
            <a:avLst/>
          </a:prstGeom>
          <a:solidFill>
            <a:srgbClr val="2455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 Narrow" pitchFamily="34" charset="0"/>
              </a:rPr>
              <a:t>ТОСЭР «ПРОКОПЬЕВСК»</a:t>
            </a:r>
            <a:endParaRPr lang="ru-RU" sz="3200" b="1" dirty="0">
              <a:latin typeface="Arial Narrow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85720" y="3071816"/>
            <a:ext cx="4071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РАЗВИТИЕ БИЗНЕСА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14744" y="3786196"/>
            <a:ext cx="5143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ГОРОД НОВОГО ФОРМАТА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Arial Narrow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714876" y="3357568"/>
            <a:ext cx="1714512" cy="1588"/>
          </a:xfrm>
          <a:prstGeom prst="line">
            <a:avLst/>
          </a:prstGeom>
          <a:ln w="444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000232" y="4071948"/>
            <a:ext cx="1500198" cy="1588"/>
          </a:xfrm>
          <a:prstGeom prst="line">
            <a:avLst/>
          </a:prstGeom>
          <a:ln w="444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6072198" y="4000510"/>
            <a:ext cx="2643206" cy="4286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072198" y="3429006"/>
            <a:ext cx="2643206" cy="4286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072198" y="2857502"/>
            <a:ext cx="2643206" cy="4286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072198" y="2285998"/>
            <a:ext cx="2643206" cy="4286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6072198" y="4572014"/>
            <a:ext cx="2643206" cy="4286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072198" y="1714494"/>
            <a:ext cx="2643206" cy="4286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857238"/>
          </a:xfrm>
          <a:prstGeom prst="rect">
            <a:avLst/>
          </a:prstGeom>
          <a:solidFill>
            <a:srgbClr val="2455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 Narrow" pitchFamily="34" charset="0"/>
              </a:rPr>
              <a:t>ЭКОНОМИЧЕСКИЙ ЭФФЕКТ</a:t>
            </a:r>
            <a:endParaRPr lang="ru-RU" sz="3200" b="1" dirty="0">
              <a:latin typeface="Arial Narrow" pitchFamily="34" charset="0"/>
            </a:endParaRPr>
          </a:p>
        </p:txBody>
      </p:sp>
      <p:sp>
        <p:nvSpPr>
          <p:cNvPr id="6" name="Стрелка вверх 5"/>
          <p:cNvSpPr/>
          <p:nvPr/>
        </p:nvSpPr>
        <p:spPr>
          <a:xfrm rot="10800000">
            <a:off x="500034" y="928678"/>
            <a:ext cx="8072494" cy="500066"/>
          </a:xfrm>
          <a:prstGeom prst="upArrow">
            <a:avLst>
              <a:gd name="adj1" fmla="val 100000"/>
              <a:gd name="adj2" fmla="val 1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857620" y="928676"/>
            <a:ext cx="150019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/>
                </a:solidFill>
                <a:latin typeface="Arial Narrow" pitchFamily="34" charset="0"/>
              </a:rPr>
              <a:t> </a:t>
            </a:r>
            <a:r>
              <a:rPr lang="ru-RU" sz="2600" b="1" dirty="0" smtClean="0">
                <a:solidFill>
                  <a:schemeClr val="bg2"/>
                </a:solidFill>
                <a:latin typeface="Arial Narrow" pitchFamily="34" charset="0"/>
              </a:rPr>
              <a:t>2024</a:t>
            </a:r>
            <a:r>
              <a:rPr lang="ru-RU" sz="2000" b="1" dirty="0" smtClean="0">
                <a:solidFill>
                  <a:schemeClr val="bg2"/>
                </a:solidFill>
                <a:latin typeface="Arial Narrow" pitchFamily="34" charset="0"/>
              </a:rPr>
              <a:t> год</a:t>
            </a:r>
            <a:endParaRPr lang="ru-RU" sz="2000" b="1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571472" y="1714494"/>
            <a:ext cx="5715040" cy="428628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Реализация проектов</a:t>
            </a:r>
            <a:endParaRPr lang="ru-RU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571472" y="2285998"/>
            <a:ext cx="5715040" cy="428628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Объем инвестиций</a:t>
            </a:r>
            <a:endParaRPr lang="ru-RU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571472" y="2857502"/>
            <a:ext cx="5715040" cy="428628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Создание рабочих мест</a:t>
            </a:r>
            <a:endParaRPr lang="ru-RU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571472" y="3429006"/>
            <a:ext cx="5715040" cy="428628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Рост объемов производства</a:t>
            </a:r>
            <a:endParaRPr lang="ru-RU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2" name="Пятиугольник 11"/>
          <p:cNvSpPr/>
          <p:nvPr/>
        </p:nvSpPr>
        <p:spPr>
          <a:xfrm>
            <a:off x="571472" y="4000510"/>
            <a:ext cx="5715040" cy="428628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Рост доли обрабатывающих производств</a:t>
            </a:r>
            <a:endParaRPr lang="ru-RU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3" name="Пятиугольник 12"/>
          <p:cNvSpPr/>
          <p:nvPr/>
        </p:nvSpPr>
        <p:spPr>
          <a:xfrm>
            <a:off x="571472" y="4572014"/>
            <a:ext cx="5715040" cy="428628"/>
          </a:xfrm>
          <a:prstGeom prst="homePlate">
            <a:avLst>
              <a:gd name="adj" fmla="val 47778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Поступления в местный бюджет</a:t>
            </a:r>
            <a:endParaRPr lang="ru-RU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00826" y="1714494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 Narrow" pitchFamily="34" charset="0"/>
              </a:rPr>
              <a:t>16 проектов</a:t>
            </a: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00826" y="2857502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 Narrow" pitchFamily="34" charset="0"/>
              </a:rPr>
              <a:t>1500 мест</a:t>
            </a: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00826" y="34290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 Narrow" pitchFamily="34" charset="0"/>
              </a:rPr>
              <a:t>в 2 раза</a:t>
            </a: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00826" y="4000510"/>
            <a:ext cx="1785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 Narrow" pitchFamily="34" charset="0"/>
              </a:rPr>
              <a:t>с 18 до 40%</a:t>
            </a: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00826" y="4572014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 Narrow" pitchFamily="34" charset="0"/>
              </a:rPr>
              <a:t>400 </a:t>
            </a:r>
            <a:r>
              <a:rPr lang="ru-RU" sz="2400" b="1" dirty="0" err="1" smtClean="0">
                <a:latin typeface="Arial Narrow" pitchFamily="34" charset="0"/>
              </a:rPr>
              <a:t>млн</a:t>
            </a:r>
            <a:r>
              <a:rPr lang="ru-RU" sz="2400" b="1" dirty="0" smtClean="0">
                <a:latin typeface="Arial Narrow" pitchFamily="34" charset="0"/>
              </a:rPr>
              <a:t> </a:t>
            </a:r>
            <a:r>
              <a:rPr lang="ru-RU" sz="2400" b="1" dirty="0" err="1" smtClean="0">
                <a:latin typeface="Arial Narrow" pitchFamily="34" charset="0"/>
              </a:rPr>
              <a:t>руб</a:t>
            </a: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00826" y="2285998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 Narrow" pitchFamily="34" charset="0"/>
              </a:rPr>
              <a:t>5,2 </a:t>
            </a:r>
            <a:r>
              <a:rPr lang="ru-RU" sz="2400" b="1" dirty="0" err="1" smtClean="0">
                <a:latin typeface="Arial Narrow" pitchFamily="34" charset="0"/>
              </a:rPr>
              <a:t>млрд</a:t>
            </a:r>
            <a:r>
              <a:rPr lang="ru-RU" sz="2400" b="1" dirty="0" smtClean="0">
                <a:latin typeface="Arial Narrow" pitchFamily="34" charset="0"/>
              </a:rPr>
              <a:t> </a:t>
            </a:r>
            <a:r>
              <a:rPr lang="ru-RU" sz="2400" b="1" dirty="0" err="1" smtClean="0">
                <a:latin typeface="Arial Narrow" pitchFamily="34" charset="0"/>
              </a:rPr>
              <a:t>руб</a:t>
            </a:r>
            <a:endParaRPr lang="ru-RU" sz="2400" b="1" dirty="0">
              <a:latin typeface="Arial Narrow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478564" cy="74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</TotalTime>
  <Words>2195</Words>
  <Application>Microsoft Office PowerPoint</Application>
  <PresentationFormat>Экран (16:9)</PresentationFormat>
  <Paragraphs>374</Paragraphs>
  <Slides>30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 Александровна Каширская</dc:creator>
  <cp:lastModifiedBy>Дьякова Татьяна Сергеевна</cp:lastModifiedBy>
  <cp:revision>162</cp:revision>
  <dcterms:created xsi:type="dcterms:W3CDTF">2018-08-24T06:04:51Z</dcterms:created>
  <dcterms:modified xsi:type="dcterms:W3CDTF">2018-12-06T05:42:33Z</dcterms:modified>
</cp:coreProperties>
</file>